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77" r:id="rId5"/>
    <p:sldId id="262" r:id="rId6"/>
    <p:sldId id="279" r:id="rId7"/>
    <p:sldId id="263" r:id="rId8"/>
    <p:sldId id="278" r:id="rId9"/>
    <p:sldId id="264" r:id="rId10"/>
    <p:sldId id="285" r:id="rId11"/>
    <p:sldId id="265" r:id="rId12"/>
    <p:sldId id="280" r:id="rId13"/>
    <p:sldId id="260" r:id="rId14"/>
    <p:sldId id="281" r:id="rId15"/>
    <p:sldId id="271" r:id="rId16"/>
    <p:sldId id="273" r:id="rId17"/>
    <p:sldId id="266" r:id="rId18"/>
    <p:sldId id="267" r:id="rId19"/>
    <p:sldId id="276" r:id="rId20"/>
    <p:sldId id="283" r:id="rId21"/>
    <p:sldId id="275" r:id="rId22"/>
    <p:sldId id="284" r:id="rId23"/>
    <p:sldId id="269" r:id="rId24"/>
    <p:sldId id="270" r:id="rId25"/>
    <p:sldId id="286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9E4B-0D75-4C17-9ECE-4802C7F1E9A8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EA2D-D914-4167-940A-48254671F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16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09638" algn="l"/>
                <a:tab pos="1820863" algn="l"/>
                <a:tab pos="2733675" algn="l"/>
                <a:tab pos="3644900" algn="l"/>
                <a:tab pos="4557713" algn="l"/>
                <a:tab pos="5470525" algn="l"/>
                <a:tab pos="6383338" algn="l"/>
                <a:tab pos="7296150" algn="l"/>
                <a:tab pos="8208963" algn="l"/>
                <a:tab pos="9121775" algn="l"/>
                <a:tab pos="100345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FEBB7E-2CAD-422C-95F9-1F2D1891A96E}" type="slidenum">
              <a:rPr lang="es-MX" altLang="es-MX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MX" altLang="es-MX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265" tIns="45632" rIns="91265" bIns="45632" numCol="1" anchor="ctr" anchorCtr="0" compatLnSpc="1">
            <a:prstTxWarp prst="textNoShape">
              <a:avLst/>
            </a:prstTxWarp>
          </a:bodyPr>
          <a:lstStyle/>
          <a:p>
            <a:pPr marL="165100" indent="-165100">
              <a:buFontTx/>
              <a:buChar char="•"/>
            </a:pPr>
            <a:r>
              <a:rPr lang="es-MX" altLang="es-MX" smtClean="0">
                <a:latin typeface="Times New Roman" pitchFamily="18" charset="0"/>
              </a:rPr>
              <a:t>Peak of urbanization process in LA: between 50 and 70 – linked to industrialization / lack of housing-land policy</a:t>
            </a:r>
          </a:p>
          <a:p>
            <a:pPr marL="165100" indent="-165100"/>
            <a:endParaRPr lang="es-MX" altLang="es-MX" smtClean="0">
              <a:latin typeface="Times New Roman" pitchFamily="18" charset="0"/>
            </a:endParaRPr>
          </a:p>
          <a:p>
            <a:pPr marL="165100" indent="-165100">
              <a:buFontTx/>
              <a:buChar char="•"/>
            </a:pPr>
            <a:r>
              <a:rPr lang="es-MX" altLang="es-MX" smtClean="0">
                <a:latin typeface="Times New Roman" pitchFamily="18" charset="0"/>
              </a:rPr>
              <a:t>Consolidation, access to services, physical improvement // social organization-social capital &amp; strong leadership // democratization process (in many cases against dictatorships)</a:t>
            </a:r>
          </a:p>
          <a:p>
            <a:pPr marL="165100" indent="-165100">
              <a:buFontTx/>
              <a:buChar char="•"/>
            </a:pPr>
            <a:endParaRPr lang="es-MX" altLang="es-MX" smtClean="0">
              <a:latin typeface="Times New Roman" pitchFamily="18" charset="0"/>
            </a:endParaRPr>
          </a:p>
          <a:p>
            <a:pPr marL="165100" indent="-165100">
              <a:buFontTx/>
              <a:buChar char="•"/>
            </a:pPr>
            <a:r>
              <a:rPr lang="es-MX" altLang="es-MX" smtClean="0">
                <a:latin typeface="Times New Roman" pitchFamily="18" charset="0"/>
              </a:rPr>
              <a:t>Now: nearly 80% urban population / between 30 and 70% living in self-made settlements (housing + neighbourhood) = social production of habitat</a:t>
            </a:r>
          </a:p>
          <a:p>
            <a:pPr marL="165100" indent="-165100"/>
            <a:endParaRPr lang="es-MX" alt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2EA2D-D914-4167-940A-48254671F376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1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14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93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2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94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64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62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5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12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00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7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8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2D0F-BE89-4C9F-9E98-843BBDDA3B31}" type="datetimeFigureOut">
              <a:rPr lang="es-MX" smtClean="0"/>
              <a:t>17/12/2018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B0B1-2032-486C-B318-1187220F30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0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ic-al@hic-al.org" TargetMode="External"/><Relationship Id="rId2" Type="http://schemas.openxmlformats.org/officeDocument/2006/relationships/hyperlink" Target="http://www.hic-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anoramio.com/photos/original/124873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hchr.ch/spanish/html/menu3/b/a_cescr_sp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Introducción a los desalojos forzosos 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Taller de capacitación</a:t>
            </a:r>
            <a:r>
              <a:rPr lang="es-MX" smtClean="0"/>
              <a:t>, </a:t>
            </a:r>
            <a:r>
              <a:rPr lang="es-MX" smtClean="0"/>
              <a:t>febrero </a:t>
            </a:r>
            <a:r>
              <a:rPr lang="es-MX" dirty="0" smtClean="0"/>
              <a:t>de 2018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1402631" cy="12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OTO00011cuadr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"/>
            <a:ext cx="9144000" cy="68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572000" y="623728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173038" indent="-173038"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401638" indent="-163513"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630238" indent="-163513"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858838" indent="-173038"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1316038" indent="-173038" eaLnBrk="0" fontAlgn="base" hangingPunct="0">
              <a:spcAft>
                <a:spcPct val="0"/>
              </a:spcAft>
              <a:buClr>
                <a:srgbClr val="CF6DA4"/>
              </a:buClr>
              <a:buChar char="•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1773238" indent="-173038" eaLnBrk="0" fontAlgn="base" hangingPunct="0">
              <a:spcAft>
                <a:spcPct val="0"/>
              </a:spcAft>
              <a:buClr>
                <a:srgbClr val="CF6DA4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2230438" indent="-173038" eaLnBrk="0" fontAlgn="base" hangingPunct="0">
              <a:spcAft>
                <a:spcPct val="0"/>
              </a:spcAft>
              <a:buClr>
                <a:srgbClr val="CF6DA4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2687638" indent="-173038" eaLnBrk="0" fontAlgn="base" hangingPunct="0">
              <a:spcAft>
                <a:spcPct val="0"/>
              </a:spcAft>
              <a:buClr>
                <a:srgbClr val="CF6DA4"/>
              </a:buClr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s-ES" altLang="es-MX" sz="240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¿Qué necesita una vivienda para ser adecuada? 7 características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b="1" dirty="0" smtClean="0"/>
              <a:t>Seguridad jurídica de tenencia</a:t>
            </a:r>
            <a:r>
              <a:rPr lang="es-MX" dirty="0" smtClean="0"/>
              <a:t>. Tanto si alquilamos, ocupamos, vivimos en una vivienda de emergencia o en asentamientos informales debemos gozar de cierto grado de seguridad de tenencia que nos garantice protección legal contra el desalojo</a:t>
            </a:r>
          </a:p>
          <a:p>
            <a:r>
              <a:rPr lang="es-MX" b="1" dirty="0" smtClean="0"/>
              <a:t>Disponibilidad de servicios, materiales, facilidades e infraestructura</a:t>
            </a:r>
          </a:p>
          <a:p>
            <a:r>
              <a:rPr lang="es-MX" b="1" dirty="0" smtClean="0"/>
              <a:t>Asequibilidad (gastos adecuados al nivel de ingresos)</a:t>
            </a:r>
          </a:p>
          <a:p>
            <a:r>
              <a:rPr lang="es-MX" b="1" dirty="0" smtClean="0"/>
              <a:t>Habitabilidad</a:t>
            </a:r>
          </a:p>
          <a:p>
            <a:r>
              <a:rPr lang="es-MX" b="1" dirty="0" smtClean="0"/>
              <a:t>Accesibilidad (por parte de todos los grupos sociales sin discriminación)</a:t>
            </a:r>
          </a:p>
          <a:p>
            <a:r>
              <a:rPr lang="es-MX" b="1" dirty="0" smtClean="0"/>
              <a:t>Lugar adecuado</a:t>
            </a:r>
          </a:p>
          <a:p>
            <a:r>
              <a:rPr lang="es-MX" b="1" dirty="0" smtClean="0"/>
              <a:t>Adecuación cultural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Comité DESC, OG Nº 4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6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3999731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Los desalojos forzosos y su prohibición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Desalojos  forzosos describe   </a:t>
            </a:r>
            <a:r>
              <a:rPr lang="es-MX" dirty="0"/>
              <a:t>“el  hecho  de  hacer  salir  a  personas,  familias  y/o comunidades de los hogares y/o las tierras que ocupan, en forma permanente o provisional, sin ofrecerles medios apropiados de protección legal o de otra índole ni permitirles su acceso a </a:t>
            </a:r>
            <a:r>
              <a:rPr lang="es-MX" dirty="0" smtClean="0"/>
              <a:t>ellos»</a:t>
            </a:r>
            <a:r>
              <a:rPr lang="es-MX" dirty="0"/>
              <a:t> Comité DESC, OG Nº 7, </a:t>
            </a:r>
            <a:r>
              <a:rPr lang="es-MX" dirty="0" smtClean="0"/>
              <a:t>par</a:t>
            </a:r>
            <a:r>
              <a:rPr lang="es-MX" dirty="0"/>
              <a:t>. 4. </a:t>
            </a:r>
            <a:endParaRPr lang="es-MX" dirty="0" smtClean="0"/>
          </a:p>
          <a:p>
            <a:r>
              <a:rPr lang="es-MX" dirty="0" smtClean="0"/>
              <a:t>Un desalojo forzoso viola el derecho a una vivienda adecuada por lo que sólo podrá llevarse a cabo en casos excepcionales pero también afecta una serie de otros derechos</a:t>
            </a:r>
          </a:p>
        </p:txBody>
      </p:sp>
    </p:spTree>
    <p:extLst>
      <p:ext uri="{BB962C8B-B14F-4D97-AF65-F5344CB8AC3E}">
        <p14:creationId xmlns:p14="http://schemas.microsoft.com/office/powerpoint/2010/main" val="70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867"/>
            <a:ext cx="4572000" cy="3136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8" y="3596788"/>
            <a:ext cx="4464496" cy="3212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250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¿Qué derechos tenemos frente a un desalojo?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MX" dirty="0" smtClean="0"/>
              <a:t>1</a:t>
            </a:r>
            <a:r>
              <a:rPr lang="es-MX" sz="3400" dirty="0" smtClean="0"/>
              <a:t>) A disponer de todos los recursos jurídicos apropiados</a:t>
            </a:r>
          </a:p>
          <a:p>
            <a:pPr marL="0" indent="0">
              <a:buNone/>
            </a:pP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2) A no ser discriminado/a  </a:t>
            </a:r>
          </a:p>
          <a:p>
            <a:pPr marL="0" indent="0">
              <a:buNone/>
            </a:pP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3) A que se estudien, conjuntamente con los afectados, todas las demás posibilidades que permitan evitar o  minimizar la necesidad de recurrir a la fuerza </a:t>
            </a:r>
          </a:p>
          <a:p>
            <a:pPr marL="0" indent="0">
              <a:buNone/>
            </a:pP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4) A la debida indemnización en caso de ser privados de bienes  </a:t>
            </a:r>
          </a:p>
          <a:p>
            <a:pPr marL="0" indent="0">
              <a:buNone/>
            </a:pP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5) A contar con las debidas garantías procesales, entre ellas: a) disponer de una auténtica oportunidad procesal para que se consulte a las personas afectadas; b) disponer de un plazo suficiente y razonable de notificación con antelación a la fecha prevista para el desalojo; c) que se facilite a todos los interesados información relativa a los desalojos previstos y los fines a que se destinan las tierras o las viviendas; d) contar con la presencia de funcionarios del gobierno o sus representantes en el desalojo; e) identificación exacta de todas las personas que efectúen el desalojo; f) que el desalojo no se produzca cuando haga muy mal tiempo o de noche; g) que se les ofrezcan recursos jurídicos a los afectados; h) que se les ofrezca asistencia jurídica, siempre que sea posible, a quienes necesiten pedir reparación en los tribunales. </a:t>
            </a:r>
          </a:p>
          <a:p>
            <a:pPr marL="0" indent="0">
              <a:buNone/>
            </a:pP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6) Derecho a que se proporcione otra vivienda, reasentamiento o acceso a tierras productivas (según sea el caso), si las personas afectadas no disponen de recursos económicos suficientes. “Los desalojos no pueden resultar en la constitución de individuos sin vivienda o vulnerables a la violación de otros derechos humanos”. </a:t>
            </a:r>
            <a:endParaRPr lang="es-MX" sz="3400" dirty="0"/>
          </a:p>
        </p:txBody>
      </p:sp>
    </p:spTree>
    <p:extLst>
      <p:ext uri="{BB962C8B-B14F-4D97-AF65-F5344CB8AC3E}">
        <p14:creationId xmlns:p14="http://schemas.microsoft.com/office/powerpoint/2010/main" val="4451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¿Qué obligaciones tiene el Estado?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dirty="0"/>
              <a:t>E</a:t>
            </a:r>
            <a:r>
              <a:rPr lang="es-MX" dirty="0" smtClean="0"/>
              <a:t>l Estado deberá abstenerse de llevar a cabo desalojos forzosos y garantizar que se aplique la ley a sus agentes o a terceros que efectúen desalojos forzosos. </a:t>
            </a:r>
          </a:p>
          <a:p>
            <a:r>
              <a:rPr lang="es-MX" dirty="0" smtClean="0"/>
              <a:t>La obligación del Estado de garantizar el respeto de ese derecho no está condicionada por consideraciones relativas a los recursos de que disponga. </a:t>
            </a:r>
          </a:p>
          <a:p>
            <a:r>
              <a:rPr lang="es-MX" dirty="0" smtClean="0"/>
              <a:t>El Estado debe adoptar  una legislación contra los desalojos forzados que debería incluir medidas que a) brinden la máxima seguridad de tenencia posible (no solo títulos de propiedad) a los ocupantes de viviendas y tierras, b) se ajusten al Pacto Internacional de derechos económicos, sociales y culturales  y c) regulen estrictamente las circunstancias en que se puedan llevar a cabo los desalojos. La legislación debe aplicarse además a todos los agentes que actúan bajo la autoridad del Estado o que responden ante él.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Comité DESC, OG Nº 7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6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Las circunstancias que pueden justificar un desalojo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L</a:t>
            </a:r>
            <a:r>
              <a:rPr lang="es-MX" dirty="0" smtClean="0"/>
              <a:t>a destrucción injustificable de bienes de alquiler</a:t>
            </a:r>
          </a:p>
          <a:p>
            <a:r>
              <a:rPr lang="es-MX" dirty="0" smtClean="0"/>
              <a:t>La falta de pago del arrendamiento a pesar de que se ha demostrado la capacidad de pago y siempre cuando el propietario asegura la habitabilidad de la vivienda</a:t>
            </a:r>
          </a:p>
          <a:p>
            <a:r>
              <a:rPr lang="es-MX" dirty="0"/>
              <a:t>U</a:t>
            </a:r>
            <a:r>
              <a:rPr lang="es-MX" dirty="0" smtClean="0"/>
              <a:t>na conducta antisocial del desalojado que amenaza, hostiga o intimida a los vecinos o una conducta continua que amenaza la sanidad o la seguridad públicas</a:t>
            </a:r>
          </a:p>
          <a:p>
            <a:r>
              <a:rPr lang="es-MX" dirty="0"/>
              <a:t>U</a:t>
            </a:r>
            <a:r>
              <a:rPr lang="es-MX" dirty="0" smtClean="0"/>
              <a:t>na conducta del desalojado claramente delictiva, tipificada en la ley, que amenaza los derechos ajenos</a:t>
            </a:r>
          </a:p>
          <a:p>
            <a:r>
              <a:rPr lang="es-MX" dirty="0"/>
              <a:t>L</a:t>
            </a:r>
            <a:r>
              <a:rPr lang="es-MX" dirty="0" smtClean="0"/>
              <a:t>a ocupación ilícita de una propiedad que está habitada en el momento de la ocupación</a:t>
            </a:r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417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Aun cuando un desalojo sea justificable sólo se puede hacer…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/>
              <a:t>R</a:t>
            </a:r>
            <a:r>
              <a:rPr lang="es-MX" dirty="0" smtClean="0"/>
              <a:t>espetando las normas internacionales de DDHH, la razón y la proporcionalidad lo que sucede cuando se garantiza:</a:t>
            </a:r>
          </a:p>
          <a:p>
            <a:r>
              <a:rPr lang="es-MX" dirty="0" smtClean="0"/>
              <a:t>La consulta de las personas afectadas</a:t>
            </a:r>
          </a:p>
          <a:p>
            <a:r>
              <a:rPr lang="es-MX" dirty="0" smtClean="0"/>
              <a:t>Un plazo suficiente y razonable de notificación con antelación a la fecha del desalojo</a:t>
            </a:r>
          </a:p>
          <a:p>
            <a:r>
              <a:rPr lang="es-MX" dirty="0" smtClean="0"/>
              <a:t>Información sobre los desalojos previstos y el uso que se van a dar a las tierras o viviendas</a:t>
            </a:r>
          </a:p>
          <a:p>
            <a:r>
              <a:rPr lang="es-MX" dirty="0" smtClean="0"/>
              <a:t>La presencia de funcionarios de gobiernos en el desalojo</a:t>
            </a:r>
          </a:p>
          <a:p>
            <a:r>
              <a:rPr lang="es-MX" dirty="0" smtClean="0"/>
              <a:t>Identificación de quiénes lo efectúan</a:t>
            </a:r>
          </a:p>
          <a:p>
            <a:r>
              <a:rPr lang="es-MX" dirty="0" smtClean="0"/>
              <a:t>No efectuar desalojos cuando hay mal tiempo o de noche</a:t>
            </a:r>
          </a:p>
          <a:p>
            <a:r>
              <a:rPr lang="es-MX" dirty="0" smtClean="0"/>
              <a:t>Ofrecer recursos jurídicos para defenderse</a:t>
            </a:r>
          </a:p>
          <a:p>
            <a:r>
              <a:rPr lang="es-MX" dirty="0" smtClean="0"/>
              <a:t>Ofrecer asistencia jurídica a las personas desalojadas</a:t>
            </a:r>
          </a:p>
          <a:p>
            <a:r>
              <a:rPr lang="es-MX" dirty="0" smtClean="0"/>
              <a:t>Integrarlas a un programa de vivienda si no cuenta con recursos para acceder a otra</a:t>
            </a:r>
          </a:p>
          <a:p>
            <a:pPr marL="0" indent="0">
              <a:buNone/>
            </a:pPr>
            <a:r>
              <a:rPr lang="es-MX" dirty="0" smtClean="0"/>
              <a:t>(Juez Octavo de Distrito en materia administrativa del DF, Juicio de amparo 1223/2013 usando lo previsto por el Comité DESC) 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78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Tipos de desalojos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171" y="1052736"/>
            <a:ext cx="8964488" cy="5649491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Derivados de conflictos étnicos, acaparamiento</a:t>
            </a:r>
            <a:r>
              <a:rPr lang="es-MX" dirty="0"/>
              <a:t> </a:t>
            </a:r>
            <a:r>
              <a:rPr lang="es-MX" dirty="0" smtClean="0"/>
              <a:t>de tierra, etc. </a:t>
            </a:r>
            <a:endParaRPr lang="es-MX" dirty="0"/>
          </a:p>
          <a:p>
            <a:r>
              <a:rPr lang="es-MX" dirty="0" smtClean="0"/>
              <a:t>Por proyectos de desarrollo e infraestructura como, por ejemplo, la construcción de presas u otros proyectos energéticos en gran escala, carreteras, etc. (</a:t>
            </a:r>
            <a:r>
              <a:rPr lang="es-MX" i="1" dirty="0"/>
              <a:t>Principios Básicos y Directrices sobre los desalojos y </a:t>
            </a:r>
            <a:r>
              <a:rPr lang="es-MX" i="1" dirty="0" smtClean="0"/>
              <a:t>el desplazamiento </a:t>
            </a:r>
            <a:r>
              <a:rPr lang="es-MX" i="1" dirty="0"/>
              <a:t>generados por el </a:t>
            </a:r>
            <a:r>
              <a:rPr lang="es-MX" i="1" dirty="0" smtClean="0"/>
              <a:t>desarrollo</a:t>
            </a:r>
            <a:r>
              <a:rPr lang="es-MX" dirty="0" smtClean="0"/>
              <a:t>)</a:t>
            </a:r>
          </a:p>
          <a:p>
            <a:r>
              <a:rPr lang="es-MX" dirty="0" smtClean="0"/>
              <a:t>Por adquisición de tierras para programas de renovación urbana, rehabilitación de viviendas o embellecimiento de ciudades, especulación (</a:t>
            </a:r>
            <a:r>
              <a:rPr lang="es-MX" dirty="0" err="1" smtClean="0"/>
              <a:t>gentrificación</a:t>
            </a:r>
            <a:r>
              <a:rPr lang="es-MX" dirty="0" smtClean="0"/>
              <a:t>)</a:t>
            </a:r>
          </a:p>
          <a:p>
            <a:r>
              <a:rPr lang="es-MX" dirty="0" smtClean="0"/>
              <a:t>Por la celebración de grandes acontecimientos deportivos tales como los Juegos Olímpicos</a:t>
            </a:r>
          </a:p>
          <a:p>
            <a:r>
              <a:rPr lang="es-MX" dirty="0" smtClean="0"/>
              <a:t>Derivados de catástrofes «naturales»</a:t>
            </a:r>
          </a:p>
          <a:p>
            <a:r>
              <a:rPr lang="es-MX" dirty="0" err="1" smtClean="0"/>
              <a:t>Inquilinarios</a:t>
            </a:r>
            <a:r>
              <a:rPr lang="es-MX" dirty="0" smtClean="0"/>
              <a:t> y por falta de pago de hipotecas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67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Contexto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El 80% de la población de América Latina y el Caribe vive en ciudades —es decir, 482.5 millones de personas—, lo que la hace la región más urbanizada del planeta</a:t>
            </a:r>
            <a:r>
              <a:rPr lang="es-MX" dirty="0" smtClean="0"/>
              <a:t>. </a:t>
            </a:r>
          </a:p>
          <a:p>
            <a:r>
              <a:rPr lang="es-MX" dirty="0" smtClean="0"/>
              <a:t>La urbanización acelerada empezó entre los años 40 y 70 del siglo pasado y estuvo ligada al: 1 crecimiento demográfico, 2. aumento de la industrialización concentrada en las ciudades, 3. concentración de las tierras rurales en pocas manos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23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5" descr="CECO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77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Los desalojos en el mundo y en México, la dificultad de medirlos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Según la organización COHRE entre 98 y 2008 18 millones de personas sufrieron desalojos</a:t>
            </a:r>
          </a:p>
          <a:p>
            <a:r>
              <a:rPr lang="es-MX" dirty="0" smtClean="0"/>
              <a:t>Otras investigaciones consideran que sólo por proyectos de desarrollo entre 1980 y 1990 fueron desalojadas 200 millones de personas (Cernea 2004)</a:t>
            </a:r>
          </a:p>
          <a:p>
            <a:r>
              <a:rPr lang="es-MX" dirty="0" smtClean="0"/>
              <a:t>En México entre los años 40 y 2006 185 mil personas habrían sido desalojadas por presas, no existe un registro nacional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45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230" y="297221"/>
            <a:ext cx="8229600" cy="658336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0418" name="Picture 2" descr="E:\Fotos\Parota asamblea con poli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1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La reforma en materia de DDHH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En </a:t>
            </a:r>
            <a:r>
              <a:rPr lang="es-ES_tradnl" dirty="0"/>
              <a:t>2011 se dio en México una importante reforma en materia de derechos humanos </a:t>
            </a:r>
            <a:r>
              <a:rPr lang="es-ES_tradnl" dirty="0" smtClean="0"/>
              <a:t>que ha modificado, entre otros, el artículo </a:t>
            </a:r>
            <a:r>
              <a:rPr lang="es-ES_tradnl" dirty="0"/>
              <a:t>1</a:t>
            </a:r>
            <a:r>
              <a:rPr lang="es-ES_tradnl" dirty="0" smtClean="0"/>
              <a:t>:</a:t>
            </a:r>
            <a:endParaRPr lang="es-MX" dirty="0"/>
          </a:p>
          <a:p>
            <a:pPr marL="0" indent="0">
              <a:buNone/>
            </a:pPr>
            <a:r>
              <a:rPr lang="es-ES_tradnl" b="1" dirty="0"/>
              <a:t> </a:t>
            </a:r>
            <a:endParaRPr lang="es-MX" dirty="0"/>
          </a:p>
          <a:p>
            <a:r>
              <a:rPr lang="es-MX" dirty="0" smtClean="0"/>
              <a:t>«</a:t>
            </a:r>
            <a:r>
              <a:rPr lang="es-MX" i="1" dirty="0" smtClean="0"/>
              <a:t>En </a:t>
            </a:r>
            <a:r>
              <a:rPr lang="es-MX" i="1" dirty="0"/>
              <a:t>los Estados Unidos Mexicanos todas las personas gozarán de los derechos humanos reconocidos en esta Constitución y en los tratados internacionales de los que el Estado Mexicano sea parte, así como de las garantías para su protección, cuyo ejercicio no podrá restringirse ni suspenderse.</a:t>
            </a:r>
            <a:endParaRPr lang="es-MX" dirty="0"/>
          </a:p>
          <a:p>
            <a:endParaRPr lang="es-MX" dirty="0"/>
          </a:p>
          <a:p>
            <a:r>
              <a:rPr lang="es-MX" i="1" dirty="0"/>
              <a:t>Las normas relativas a los derechos humanos se interpretarán de conformidad con esta Constitución y con los tratados internacionales de la materia favoreciendo en todo tiempo a las personas la protección más </a:t>
            </a:r>
            <a:r>
              <a:rPr lang="es-MX" i="1" dirty="0" smtClean="0"/>
              <a:t>amplia».</a:t>
            </a:r>
            <a:endParaRPr lang="es-MX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 smtClean="0"/>
              <a:t>(</a:t>
            </a:r>
            <a:r>
              <a:rPr lang="es-ES_tradnl" dirty="0"/>
              <a:t>T</a:t>
            </a:r>
            <a:r>
              <a:rPr lang="es-ES_tradnl" dirty="0" smtClean="0"/>
              <a:t>ratados </a:t>
            </a:r>
            <a:r>
              <a:rPr lang="es-ES_tradnl" dirty="0"/>
              <a:t>en materia de derechos humanos ratificados por </a:t>
            </a:r>
            <a:r>
              <a:rPr lang="es-ES_tradnl" dirty="0" smtClean="0"/>
              <a:t>México, sentencias de órganos internacionales , </a:t>
            </a:r>
            <a:r>
              <a:rPr lang="es-ES_tradnl" dirty="0"/>
              <a:t>informes, observaciones generales, resoluciones etc. desarrollados por los diversos comités de las Naciones Unidas (Comité de derechos económicos, sociales y culturales de la ONU, etc.), los Relatores de la ONU sobre derechos específicos (Relator especial por el derecho a una vivienda adecuada, etc.) o que se encargan de un país y los órganos jurisdiccionales en la materia (Corte Interamericana de derechos humanos</a:t>
            </a:r>
            <a:r>
              <a:rPr lang="es-ES_tradnl" dirty="0" smtClean="0"/>
              <a:t>) sirven a la hora de interpretar derechos humanos frente a los tribunales). </a:t>
            </a:r>
          </a:p>
          <a:p>
            <a:pPr marL="0" indent="0" algn="just">
              <a:buNone/>
            </a:pPr>
            <a:endParaRPr lang="es-ES_tradnl" dirty="0"/>
          </a:p>
          <a:p>
            <a:pPr marL="0" indent="0" algn="just">
              <a:buNone/>
            </a:pPr>
            <a:r>
              <a:rPr lang="es-ES_tradnl" dirty="0" smtClean="0"/>
              <a:t>Los «lanzamientos» se pueden llevar a cabo sólo conforme a las normas de DDHH antes mencionadas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2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Protocolos de la SCJN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Documentos no vinculantes que han sido propiciados por la Suprema Corte de Justicia de la Nación para explicar a los jueces y juezas lo que la reforma de derechos humanos significa en la práctica</a:t>
            </a:r>
          </a:p>
          <a:p>
            <a:r>
              <a:rPr lang="es-MX" dirty="0" smtClean="0"/>
              <a:t>Un ejemplo es el Protocolo de Actuación para quienes imparten justicia en casos relacionados con Proyectos de Desarrollo e Infraestructura con amplio apartado sobre desalojos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08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¡Muchas gracias!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Maria Silvia </a:t>
            </a:r>
            <a:r>
              <a:rPr lang="es-MX" dirty="0" err="1" smtClean="0"/>
              <a:t>Emanuelli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Coordinadora</a:t>
            </a:r>
          </a:p>
          <a:p>
            <a:pPr marL="0" indent="0">
              <a:buNone/>
            </a:pPr>
            <a:r>
              <a:rPr lang="es-MX" dirty="0" smtClean="0"/>
              <a:t>Coalición Internacional para el Hábitat</a:t>
            </a:r>
          </a:p>
          <a:p>
            <a:pPr marL="0" indent="0">
              <a:buNone/>
            </a:pPr>
            <a:r>
              <a:rPr lang="es-MX" dirty="0" smtClean="0"/>
              <a:t>Oficina para América Latina (HIC-AL)</a:t>
            </a:r>
          </a:p>
          <a:p>
            <a:pPr marL="0" indent="0">
              <a:buNone/>
            </a:pPr>
            <a:r>
              <a:rPr lang="es-MX" dirty="0" smtClean="0">
                <a:hlinkClick r:id="rId2"/>
              </a:rPr>
              <a:t>www.hic-al.org</a:t>
            </a:r>
            <a:r>
              <a:rPr lang="es-MX" dirty="0" smtClean="0"/>
              <a:t>, </a:t>
            </a:r>
            <a:r>
              <a:rPr lang="es-MX" dirty="0" smtClean="0">
                <a:hlinkClick r:id="rId3"/>
              </a:rPr>
              <a:t>hic-al@hic-al.org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5638" y="4828448"/>
            <a:ext cx="2004714" cy="18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Contexto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 los 180 millones de pobres en la región, 125 millones viven en ciudades y la mayoría son mujeres</a:t>
            </a:r>
          </a:p>
          <a:p>
            <a:r>
              <a:rPr lang="es-MX" dirty="0" smtClean="0"/>
              <a:t>113.4 millones de personas —es decir, el 23.5% de los habitantes de las ciudades— viven en asentamientos informales bajo amenaza constante de desalojos y sin gozar de una vivienda adecuada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72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571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La ciudad que tenemos: desigual, expulsora y violenta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En los años 90 se implementan </a:t>
            </a:r>
            <a:r>
              <a:rPr lang="es-MX" dirty="0"/>
              <a:t>las políticas </a:t>
            </a:r>
            <a:r>
              <a:rPr lang="es-MX" dirty="0" smtClean="0"/>
              <a:t>neoliberales, se reestructura el Estado y su rol y se definen recetas que tienen impacto </a:t>
            </a:r>
            <a:r>
              <a:rPr lang="es-MX" dirty="0"/>
              <a:t>en los temas territoriales, urbanos  y  </a:t>
            </a:r>
            <a:r>
              <a:rPr lang="es-MX" dirty="0" smtClean="0"/>
              <a:t>habitacionales </a:t>
            </a:r>
          </a:p>
          <a:p>
            <a:r>
              <a:rPr lang="es-MX" dirty="0" smtClean="0"/>
              <a:t>Las empresas privadas quedan como las grandes ganadoras de las recetas neoliberales (empiezan a construir la «vivienda social» a gran escala, se le permite ocupar espacios públicos y privatizarlos y ganar inmensas cantidades de dinero en la compra-venta de terrenos y edificios cambiando la cara de nuestras ciudades)</a:t>
            </a:r>
          </a:p>
          <a:p>
            <a:r>
              <a:rPr lang="es-MX" dirty="0" smtClean="0"/>
              <a:t>Se generan grandes conflictos –como los ligados a los desalojos- reprimidos con violencia por aparatos privados y estatales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51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ta Fe">
            <a:hlinkClick r:id="rId2" tooltip="Sta Fe - 2592 x 1944 pixe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La ciudad (los territorios) que tenemos no es la única posible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Es consecuencia de un modelo de desarrollo determinado que no privilegia la función social de la propiedad y la ciudad (no privilegia los intereses generales sobre los particulares) y que expulsa a sus habitantes más pobres (pero no sólo). </a:t>
            </a:r>
            <a:r>
              <a:rPr lang="es-MX" b="1" dirty="0" smtClean="0"/>
              <a:t>Los desalojos se convierten en herramienta del «desarrollo»</a:t>
            </a:r>
          </a:p>
          <a:p>
            <a:endParaRPr lang="es-MX" b="1" dirty="0" smtClean="0"/>
          </a:p>
          <a:p>
            <a:r>
              <a:rPr lang="es-MX" dirty="0" smtClean="0"/>
              <a:t>Los movimientos y organizaciones han participado en la construcción de propuestas alternas (como el derecho a la ciudad) algunas de las cuales se reflejan en las leyes que reconocen derechos humanos que llevadas a sus máximas consecuencias podrían cambiar nuestras ciudades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07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" y="-1"/>
            <a:ext cx="4488971" cy="3041577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04157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577"/>
            <a:ext cx="4499992" cy="381642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41577"/>
            <a:ext cx="464400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El derecho a una vivienda adecuada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artículo 11 del  Pacto Internacional de Derechos Económicos Sociales y Culturales(</a:t>
            </a:r>
            <a:r>
              <a:rPr lang="es-MX" dirty="0" smtClean="0">
                <a:hlinkClick r:id="rId2"/>
              </a:rPr>
              <a:t>PIDESC</a:t>
            </a:r>
            <a:r>
              <a:rPr lang="es-MX" dirty="0" smtClean="0"/>
              <a:t>) establece que “los Estados Partes en el presente Pacto reconocen el derecho de toda persona a un nivel de vida adecuado para sí y su familia, incluyendo vivienda adecuada”.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6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1349</Words>
  <Application>Microsoft Office PowerPoint</Application>
  <PresentationFormat>Presentación en pantalla (4:3)</PresentationFormat>
  <Paragraphs>103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Tema de Office</vt:lpstr>
      <vt:lpstr>Introducción a los desalojos forzosos </vt:lpstr>
      <vt:lpstr>Contexto</vt:lpstr>
      <vt:lpstr>Contexto</vt:lpstr>
      <vt:lpstr>Presentación de PowerPoint</vt:lpstr>
      <vt:lpstr>La ciudad que tenemos: desigual, expulsora y violenta</vt:lpstr>
      <vt:lpstr>Presentación de PowerPoint</vt:lpstr>
      <vt:lpstr>La ciudad (los territorios) que tenemos no es la única posible</vt:lpstr>
      <vt:lpstr>Presentación de PowerPoint</vt:lpstr>
      <vt:lpstr>El derecho a una vivienda adecuada</vt:lpstr>
      <vt:lpstr>Presentación de PowerPoint</vt:lpstr>
      <vt:lpstr>¿Qué necesita una vivienda para ser adecuada? 7 características</vt:lpstr>
      <vt:lpstr>Presentación de PowerPoint</vt:lpstr>
      <vt:lpstr>Los desalojos forzosos y su prohibición</vt:lpstr>
      <vt:lpstr>Presentación de PowerPoint</vt:lpstr>
      <vt:lpstr>¿Qué derechos tenemos frente a un desalojo?</vt:lpstr>
      <vt:lpstr>¿Qué obligaciones tiene el Estado?</vt:lpstr>
      <vt:lpstr>Las circunstancias que pueden justificar un desalojo</vt:lpstr>
      <vt:lpstr>Aun cuando un desalojo sea justificable sólo se puede hacer…</vt:lpstr>
      <vt:lpstr>Tipos de desalojos</vt:lpstr>
      <vt:lpstr>Presentación de PowerPoint</vt:lpstr>
      <vt:lpstr>Los desalojos en el mundo y en México, la dificultad de medirlos</vt:lpstr>
      <vt:lpstr>Presentación de PowerPoint</vt:lpstr>
      <vt:lpstr>La reforma en materia de DDHH </vt:lpstr>
      <vt:lpstr>Protocolos de la SCJN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desalojos forzosos</dc:title>
  <dc:creator>Silvia</dc:creator>
  <cp:lastModifiedBy>Silvia</cp:lastModifiedBy>
  <cp:revision>29</cp:revision>
  <dcterms:created xsi:type="dcterms:W3CDTF">2018-02-07T18:39:56Z</dcterms:created>
  <dcterms:modified xsi:type="dcterms:W3CDTF">2018-12-17T23:50:17Z</dcterms:modified>
</cp:coreProperties>
</file>