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4" r:id="rId4"/>
    <p:sldId id="258" r:id="rId5"/>
    <p:sldId id="264" r:id="rId6"/>
    <p:sldId id="279" r:id="rId7"/>
    <p:sldId id="275" r:id="rId8"/>
    <p:sldId id="266" r:id="rId9"/>
    <p:sldId id="267" r:id="rId10"/>
    <p:sldId id="271" r:id="rId11"/>
    <p:sldId id="277" r:id="rId12"/>
    <p:sldId id="268" r:id="rId13"/>
    <p:sldId id="269" r:id="rId14"/>
    <p:sldId id="280" r:id="rId15"/>
    <p:sldId id="261" r:id="rId16"/>
    <p:sldId id="273" r:id="rId17"/>
    <p:sldId id="262" r:id="rId18"/>
    <p:sldId id="272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5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DC9348-FDF8-4484-8035-1C27A05A0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45D2C34-5810-4510-9E3A-0E28DD9A1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3BA088F-1F98-426F-BB1B-42AC32E5DC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761C12-6B2C-4F6A-AA59-D9C4F6DDFBE9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A814FBF-63A8-4176-86EA-F1B77D596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2D4F298-FFB6-4922-A3BE-EDCAD0685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AC8A69-50B2-4BC5-9577-9BC9C498D0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80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CC1D35-D27F-4998-85FC-887D9E01C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99915568-A39B-4CF9-A9A8-11DD29871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6D76719-8ECB-4C3C-A0C6-56687B66B4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761C12-6B2C-4F6A-AA59-D9C4F6DDFBE9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0C42ECF-2D7A-40BA-AE00-E9509E7C1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1545273-0C9B-4CD9-A8DA-4F0167A87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AC8A69-50B2-4BC5-9577-9BC9C498D0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144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CDD33DA-4861-4F70-ACCA-148AE5CFF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FAC4BF91-2DB8-4350-86C2-BD84F933D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B73739B-F304-48AD-9A37-440544AD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761C12-6B2C-4F6A-AA59-D9C4F6DDFBE9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54A3CAD-6DFC-4EB5-B15E-FAEB84DA9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A234D83-B010-421A-BABA-95398CDD9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AC8A69-50B2-4BC5-9577-9BC9C498D0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06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2CF2C74-75FF-4AB3-96FA-69AB3A856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6B097C5-6967-4B59-8E47-FC2FF3AD2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4728656-7EB6-4EDA-8B1A-AB8A4AB354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761C12-6B2C-4F6A-AA59-D9C4F6DDFBE9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F992375-6509-4E15-AE91-7A3BFFC51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CDBC1B6-7283-48FD-BCBC-7D45EC803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AC8A69-50B2-4BC5-9577-9BC9C498D0F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luxograma: Processo 6">
            <a:extLst>
              <a:ext uri="{FF2B5EF4-FFF2-40B4-BE49-F238E27FC236}">
                <a16:creationId xmlns:a16="http://schemas.microsoft.com/office/drawing/2014/main" xmlns="" id="{B2C013FF-C0AC-4066-BE0B-7493551CDF3A}"/>
              </a:ext>
            </a:extLst>
          </p:cNvPr>
          <p:cNvSpPr/>
          <p:nvPr userDrawn="1"/>
        </p:nvSpPr>
        <p:spPr>
          <a:xfrm>
            <a:off x="0" y="6176963"/>
            <a:ext cx="11321716" cy="681037"/>
          </a:xfrm>
          <a:prstGeom prst="flowChart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5AD75145-174C-4DBA-89D4-6CF172614C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9" t="8529" r="13072" b="7375"/>
          <a:stretch/>
        </p:blipFill>
        <p:spPr>
          <a:xfrm>
            <a:off x="11353800" y="5695699"/>
            <a:ext cx="812801" cy="115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69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11A2BC-8D14-4974-9AA6-D86B8614B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39C57476-E00A-4E3C-8693-3B9571772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024624D-F79D-433C-9981-5F4CD9C9E3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761C12-6B2C-4F6A-AA59-D9C4F6DDFBE9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7D3CFBB-055C-4626-84B4-7A672ECA5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8F4C048-C792-445D-8C1C-7AFC9335B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AC8A69-50B2-4BC5-9577-9BC9C498D0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554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790A66-6FBB-4C91-9DDD-19D6BF667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1ABCB61-2AAE-43D0-9BA7-FC17B1B022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D1D1B0DE-534C-4109-A4A5-74DA26372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5D928488-F0A6-4939-BC87-9C99F5E0D9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761C12-6B2C-4F6A-AA59-D9C4F6DDFBE9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DA4D3C60-B1B3-4E5D-89DC-AFF3FCEF4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188CED05-DA13-4C54-99FB-CF0B403E7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AC8A69-50B2-4BC5-9577-9BC9C498D0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527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2570EA-9D3D-4E51-970F-A7E54605F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4EB39B15-93A9-4C11-ACA7-C04C893F7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558D1AA2-63C4-4EC4-8DD5-EE4C769E9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D8255651-0F8C-47FF-8E5A-780B67541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BCD06FA6-3FF9-4481-9414-6C9C8F0AA1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F9D6ECC5-00B8-4915-81E4-304B4309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761C12-6B2C-4F6A-AA59-D9C4F6DDFBE9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5B871947-F593-42D4-B8DA-94D6BF3D8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53921E4E-2E1F-4354-B2C1-D90C9002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AC8A69-50B2-4BC5-9577-9BC9C498D0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4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C80561-3ED5-4E78-95B7-04E40BE84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D4D8B9AA-24BF-4DAB-AE77-7EE91D7F24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761C12-6B2C-4F6A-AA59-D9C4F6DDFBE9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79503BBE-2660-4045-9D58-28C5B6421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6068C493-FC0D-4B22-9A0F-963033016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AC8A69-50B2-4BC5-9577-9BC9C498D0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921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63CFE8B1-C15F-4027-B2CE-6DDC6117E6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761C12-6B2C-4F6A-AA59-D9C4F6DDFBE9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05BCB89E-2F7B-4CA4-A74D-81278C2D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6E544930-0199-4717-9B8C-E6A1312F3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AC8A69-50B2-4BC5-9577-9BC9C498D0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98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F37417-0F10-470C-A7F9-13D05C6BF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585A861-F71A-4F5D-A8BE-84A5D8795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CDF20DA9-6EAF-4E70-AF4F-E79E03855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3888626C-EAF4-4593-B0C8-809F7F5D10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761C12-6B2C-4F6A-AA59-D9C4F6DDFBE9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AABF125-2311-4A3A-9ED7-011C5F157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ECE903B2-C78D-40BC-ADB0-0BB0938F9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AC8A69-50B2-4BC5-9577-9BC9C498D0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125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3C9EDB-CC06-4137-9D36-692EE4C0F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3D16E599-B1B4-43A7-89D2-AE97749FDF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316C8789-2B76-4D08-8848-21EDC5019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FB47F6ED-0101-4DE6-81E6-8D3C4EAC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761C12-6B2C-4F6A-AA59-D9C4F6DDFBE9}" type="datetimeFigureOut">
              <a:rPr lang="pt-BR" smtClean="0"/>
              <a:t>26/08/2019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1DB6A892-6E4A-4493-B545-DF1FEB4E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647887CF-C5E8-4831-8493-B65B1B003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AC8A69-50B2-4BC5-9577-9BC9C498D0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786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905F89D5-31F7-41EA-AE6B-9C99A7769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E049060-DA0F-456A-BBBA-C33261F2E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24651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raquelrolnik.blogosfera.uol.com.br/2019/08/15/a-maquina-de-despejos-de-aluguel-e-a-crise-da-moradia-em-sao-paulo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B6B0054B-100D-4CBC-A39C-E8151B208A35}"/>
              </a:ext>
            </a:extLst>
          </p:cNvPr>
          <p:cNvSpPr/>
          <p:nvPr/>
        </p:nvSpPr>
        <p:spPr>
          <a:xfrm>
            <a:off x="-417095" y="4404141"/>
            <a:ext cx="13138484" cy="1655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FF2BB8-875C-4BE0-A77B-DC7BE8A10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3913"/>
            <a:ext cx="9144000" cy="2150226"/>
          </a:xfrm>
        </p:spPr>
        <p:txBody>
          <a:bodyPr/>
          <a:lstStyle/>
          <a:p>
            <a:r>
              <a:rPr lang="pt-BR" dirty="0"/>
              <a:t>UNMP - Brasil</a:t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0FF5D23-433E-4CC4-9C4C-280C47973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7531" y="4404141"/>
            <a:ext cx="10296938" cy="1655762"/>
          </a:xfrm>
        </p:spPr>
        <p:txBody>
          <a:bodyPr>
            <a:normAutofit fontScale="85000" lnSpcReduction="20000"/>
          </a:bodyPr>
          <a:lstStyle/>
          <a:p>
            <a:endParaRPr lang="pt-BR" dirty="0"/>
          </a:p>
          <a:p>
            <a:r>
              <a:rPr lang="pt-BR" dirty="0"/>
              <a:t> </a:t>
            </a:r>
            <a:r>
              <a:rPr lang="es-ES" b="1" dirty="0"/>
              <a:t>IV ENCUENTRO REGIONAL DEL GRUPO DE TRABAJO DE PRO-DUCCIÓN Y GESTIÓN SOCIAL DEL HÁBITAT DE HIC-AL </a:t>
            </a:r>
          </a:p>
          <a:p>
            <a:endParaRPr lang="pt-BR" dirty="0"/>
          </a:p>
          <a:p>
            <a:r>
              <a:rPr lang="es-ES" b="1" dirty="0"/>
              <a:t>Tequisquiapan, Querétaro : </a:t>
            </a:r>
            <a:r>
              <a:rPr lang="es-ES" dirty="0"/>
              <a:t>19, 20 y 21 DE AGOSTO DE 2019 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6A3869E-6BF9-4BB4-AF27-367BF615E7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336" y="219411"/>
            <a:ext cx="1855664" cy="233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20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626DFF-4B50-4E67-A3A6-BCDAB85D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pt-BR" dirty="0"/>
              <a:t>Estratégias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1F770D4-C8D1-4F6D-A945-067A9A910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914400"/>
            <a:ext cx="10515600" cy="4351338"/>
          </a:xfrm>
        </p:spPr>
        <p:txBody>
          <a:bodyPr/>
          <a:lstStyle/>
          <a:p>
            <a:r>
              <a:rPr lang="es-ES" dirty="0" err="1" smtClean="0">
                <a:ea typeface="+mj-lt"/>
                <a:cs typeface="+mj-lt"/>
              </a:rPr>
              <a:t>Organização</a:t>
            </a:r>
            <a:r>
              <a:rPr lang="es-ES" dirty="0" smtClean="0">
                <a:ea typeface="+mj-lt"/>
                <a:cs typeface="+mj-lt"/>
              </a:rPr>
              <a:t> </a:t>
            </a:r>
            <a:r>
              <a:rPr lang="es-ES" dirty="0">
                <a:ea typeface="+mj-lt"/>
                <a:cs typeface="+mj-lt"/>
              </a:rPr>
              <a:t>dos </a:t>
            </a:r>
            <a:r>
              <a:rPr lang="es-ES" dirty="0" err="1">
                <a:ea typeface="+mj-lt"/>
                <a:cs typeface="+mj-lt"/>
              </a:rPr>
              <a:t>movimentos</a:t>
            </a:r>
            <a:r>
              <a:rPr lang="es-ES" dirty="0">
                <a:ea typeface="+mj-lt"/>
                <a:cs typeface="+mj-lt"/>
              </a:rPr>
              <a:t> </a:t>
            </a:r>
            <a:r>
              <a:rPr lang="es-ES" dirty="0" err="1">
                <a:ea typeface="+mj-lt"/>
                <a:cs typeface="+mj-lt"/>
              </a:rPr>
              <a:t>sociais</a:t>
            </a:r>
            <a:r>
              <a:rPr lang="es-ES" dirty="0">
                <a:ea typeface="+mj-lt"/>
                <a:cs typeface="+mj-lt"/>
              </a:rPr>
              <a:t> na </a:t>
            </a:r>
            <a:r>
              <a:rPr lang="es-ES" dirty="0" err="1">
                <a:ea typeface="+mj-lt"/>
                <a:cs typeface="+mj-lt"/>
              </a:rPr>
              <a:t>luta</a:t>
            </a:r>
            <a:r>
              <a:rPr lang="es-ES" dirty="0">
                <a:ea typeface="+mj-lt"/>
                <a:cs typeface="+mj-lt"/>
              </a:rPr>
              <a:t> </a:t>
            </a:r>
            <a:r>
              <a:rPr lang="es-ES" dirty="0" err="1">
                <a:ea typeface="+mj-lt"/>
                <a:cs typeface="+mj-lt"/>
              </a:rPr>
              <a:t>direta</a:t>
            </a:r>
            <a:r>
              <a:rPr lang="es-ES" dirty="0">
                <a:ea typeface="+mj-lt"/>
                <a:cs typeface="+mj-lt"/>
              </a:rPr>
              <a:t>,</a:t>
            </a:r>
          </a:p>
          <a:p>
            <a:r>
              <a:rPr lang="es-ES" dirty="0" smtClean="0">
                <a:ea typeface="+mj-lt"/>
                <a:cs typeface="+mj-lt"/>
              </a:rPr>
              <a:t>Articuladas </a:t>
            </a:r>
            <a:r>
              <a:rPr lang="es-ES" dirty="0" err="1">
                <a:ea typeface="+mj-lt"/>
                <a:cs typeface="+mj-lt"/>
              </a:rPr>
              <a:t>com</a:t>
            </a:r>
            <a:r>
              <a:rPr lang="es-ES" dirty="0">
                <a:ea typeface="+mj-lt"/>
                <a:cs typeface="+mj-lt"/>
              </a:rPr>
              <a:t> a defesa dos programas existentes </a:t>
            </a:r>
            <a:r>
              <a:rPr lang="es-ES" dirty="0" err="1">
                <a:ea typeface="+mj-lt"/>
                <a:cs typeface="+mj-lt"/>
              </a:rPr>
              <a:t>nas</a:t>
            </a:r>
            <a:r>
              <a:rPr lang="es-ES" dirty="0">
                <a:ea typeface="+mj-lt"/>
                <a:cs typeface="+mj-lt"/>
              </a:rPr>
              <a:t> </a:t>
            </a:r>
            <a:r>
              <a:rPr lang="es-ES" dirty="0" err="1">
                <a:ea typeface="+mj-lt"/>
                <a:cs typeface="+mj-lt"/>
              </a:rPr>
              <a:t>instâncias</a:t>
            </a:r>
            <a:r>
              <a:rPr lang="es-ES" dirty="0">
                <a:ea typeface="+mj-lt"/>
                <a:cs typeface="+mj-lt"/>
              </a:rPr>
              <a:t> deliberativas de  </a:t>
            </a:r>
            <a:r>
              <a:rPr lang="es-ES" dirty="0" err="1">
                <a:ea typeface="+mj-lt"/>
                <a:cs typeface="+mj-lt"/>
              </a:rPr>
              <a:t>governo</a:t>
            </a:r>
            <a:r>
              <a:rPr lang="es-ES" dirty="0">
                <a:ea typeface="+mj-lt"/>
                <a:cs typeface="+mj-lt"/>
              </a:rPr>
              <a:t> (onde </a:t>
            </a:r>
            <a:r>
              <a:rPr lang="es-ES" dirty="0" err="1">
                <a:ea typeface="+mj-lt"/>
                <a:cs typeface="+mj-lt"/>
              </a:rPr>
              <a:t>ainda</a:t>
            </a:r>
            <a:r>
              <a:rPr lang="es-ES" dirty="0">
                <a:ea typeface="+mj-lt"/>
                <a:cs typeface="+mj-lt"/>
              </a:rPr>
              <a:t> </a:t>
            </a:r>
            <a:r>
              <a:rPr lang="es-ES" dirty="0" err="1">
                <a:ea typeface="+mj-lt"/>
                <a:cs typeface="+mj-lt"/>
              </a:rPr>
              <a:t>existem</a:t>
            </a:r>
            <a:r>
              <a:rPr lang="es-ES" dirty="0">
                <a:ea typeface="+mj-lt"/>
                <a:cs typeface="+mj-lt"/>
              </a:rPr>
              <a:t>).</a:t>
            </a:r>
          </a:p>
          <a:p>
            <a:r>
              <a:rPr lang="pt-BR" dirty="0"/>
              <a:t>Defesa frente a órgãos de controle e judiciário das politicas e instrumentos  de </a:t>
            </a:r>
            <a:r>
              <a:rPr lang="pt-BR" dirty="0" err="1"/>
              <a:t>PyGHP</a:t>
            </a:r>
            <a:endParaRPr lang="pt-BR" dirty="0"/>
          </a:p>
          <a:p>
            <a:r>
              <a:rPr lang="pt-BR" dirty="0"/>
              <a:t>Denúncia sobre retrocessos e paralisações</a:t>
            </a:r>
          </a:p>
          <a:p>
            <a:r>
              <a:rPr lang="pt-BR" dirty="0"/>
              <a:t>Articulações com outros segmentos da sociedade 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D536AEC-2B78-4C36-BF22-01E143E19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0693"/>
            <a:ext cx="4777040" cy="26894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D4967BA9-F81F-4FB7-A006-D1DDFC19D5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8"/>
          <a:stretch/>
        </p:blipFill>
        <p:spPr>
          <a:xfrm>
            <a:off x="5367131" y="4240693"/>
            <a:ext cx="5350565" cy="285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98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9C3F1B2-F552-4F26-9063-EFD7A7461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Difusão das propostas e conquistas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4E93C6D-B2AB-4D4F-94EF-33082F539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518" y="1340520"/>
            <a:ext cx="3745035" cy="515235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40BD2D03-9808-4BF4-8FD4-D3DD942550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95" t="7460" r="6175" b="6571"/>
          <a:stretch/>
        </p:blipFill>
        <p:spPr>
          <a:xfrm>
            <a:off x="1179443" y="2160105"/>
            <a:ext cx="3207028" cy="320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15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6996C55-339A-413F-AB19-0F446D858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Acesso ao solo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3D8C1F9-8C78-478C-8F16-D89E4636F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Houve aumento significativo nos conflitos fundiários urbanos – ocupações de terra e de edifícios vazios</a:t>
            </a:r>
          </a:p>
          <a:p>
            <a:pPr lvl="1"/>
            <a:r>
              <a:rPr lang="pt-BR" dirty="0"/>
              <a:t>Criminalização de lideranças</a:t>
            </a:r>
          </a:p>
          <a:p>
            <a:pPr lvl="1"/>
            <a:r>
              <a:rPr lang="pt-BR" dirty="0"/>
              <a:t>Ameaças de reintegração de posse – judiciais e administrativas (risco)</a:t>
            </a:r>
          </a:p>
          <a:p>
            <a:r>
              <a:rPr lang="pt-BR" u="sng" dirty="0">
                <a:hlinkClick r:id="rId2"/>
              </a:rPr>
              <a:t>https://raquelrolnik.blogosfera.uol.com.br/2019/08/15/a-maquina-de-despejos-de-aluguel-e-a-crise-da-moradia-em-sao-paulo/</a:t>
            </a:r>
            <a:r>
              <a:rPr lang="pt-BR" dirty="0"/>
              <a:t> </a:t>
            </a:r>
          </a:p>
          <a:p>
            <a:endParaRPr lang="pt-BR" dirty="0"/>
          </a:p>
          <a:p>
            <a:r>
              <a:rPr lang="pt-BR" dirty="0"/>
              <a:t>Houve mudanças na legislação de regularização fundiária – ainda em implementação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1913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182D2C4-24B1-4972-B580-0BB28A0FF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Acesso à terra para moradia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936A5B6-1F01-461D-8B97-A2745811F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Regularização de posse – longo tempo e burocracia</a:t>
            </a:r>
          </a:p>
          <a:p>
            <a:r>
              <a:rPr lang="pt-BR" dirty="0"/>
              <a:t>destinação de terra pública</a:t>
            </a:r>
          </a:p>
          <a:p>
            <a:r>
              <a:rPr lang="pt-BR" dirty="0"/>
              <a:t>aquisição com financiamento público – paralisada para faixas de mais baixa renda</a:t>
            </a:r>
          </a:p>
          <a:p>
            <a:r>
              <a:rPr lang="pt-BR" dirty="0"/>
              <a:t>aquisição pelas famílias – dificuldade com preços e localização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4567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BF4C8D-80DB-446B-BE63-C1587E588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/>
              <a:t>terra adquirida pelo poder público para essa finalidade </a:t>
            </a:r>
            <a:br>
              <a:rPr lang="pt-BR" sz="3600" dirty="0"/>
            </a:br>
            <a:r>
              <a:rPr lang="pt-BR" sz="3600" dirty="0"/>
              <a:t>(em SP, recursos do FUNDURB)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9486F2EA-8FE2-492C-86CF-3A0294FC89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096" y="1449870"/>
            <a:ext cx="7036904" cy="3958259"/>
          </a:xfrm>
        </p:spPr>
      </p:pic>
      <p:pic>
        <p:nvPicPr>
          <p:cNvPr id="1026" name="Picture 2" descr="Resultado de imagem para ocupaÃ§Ã£o maua">
            <a:extLst>
              <a:ext uri="{FF2B5EF4-FFF2-40B4-BE49-F238E27FC236}">
                <a16:creationId xmlns:a16="http://schemas.microsoft.com/office/drawing/2014/main" xmlns="" id="{AF18B1F8-CEDE-453D-9E07-8931AA761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2225"/>
            <a:ext cx="5385974" cy="359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681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B108B31-F161-45A1-B81D-8DBF0214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5"/>
            <a:ext cx="10515600" cy="3063875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C00000"/>
                </a:solidFill>
              </a:rPr>
              <a:t>4. ¿Qué deberían plantearse este grupo y la oficina de HIC-AL para complementar de forma efectiva su trabajo de sistematización, difusión, formación, solidaridad, articulación e incidencia (favor de plantear propuestas concretas)? </a:t>
            </a:r>
            <a:endParaRPr lang="pt-B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464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5AAFFAF-6EA7-43F7-B683-B35928D62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Ações simultâneas coordenadas</a:t>
            </a:r>
          </a:p>
          <a:p>
            <a:r>
              <a:rPr lang="pt-BR" dirty="0"/>
              <a:t>Reuniões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line</a:t>
            </a:r>
            <a:r>
              <a:rPr lang="pt-BR" dirty="0"/>
              <a:t> com temas específicos</a:t>
            </a:r>
          </a:p>
          <a:p>
            <a:r>
              <a:rPr lang="pt-BR" dirty="0"/>
              <a:t>Funcionamento do grupo de Comunicação</a:t>
            </a:r>
          </a:p>
          <a:p>
            <a:pPr lvl="1"/>
            <a:r>
              <a:rPr lang="pt-BR" dirty="0"/>
              <a:t>Transmissões ao vivo</a:t>
            </a:r>
          </a:p>
          <a:p>
            <a:pPr lvl="1"/>
            <a:r>
              <a:rPr lang="pt-BR" dirty="0"/>
              <a:t>Podcast – temas em comum</a:t>
            </a:r>
          </a:p>
          <a:p>
            <a:r>
              <a:rPr lang="pt-BR" dirty="0"/>
              <a:t>Apoio para a tradução de materiais específicos português – espanhol e espanhol-português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8373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9AA4CD-273F-410E-8E92-613D12D63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¿Qué otras experiencias de articulación han resultado especialmente útiles y qué podríamos aprender de ellas? </a:t>
            </a:r>
            <a:endParaRPr lang="pt-BR" sz="3600" b="1" dirty="0">
              <a:solidFill>
                <a:srgbClr val="C0000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DBE7DB2-F473-415D-9175-C2EF05DBE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698" y="4144618"/>
            <a:ext cx="3042615" cy="201675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0614463-085F-47EB-9B1B-4AE9403B4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437" y="2359990"/>
            <a:ext cx="2155135" cy="143675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54A5C510-0120-4E2D-A2ED-094D14680C05}"/>
              </a:ext>
            </a:extLst>
          </p:cNvPr>
          <p:cNvSpPr txBox="1"/>
          <p:nvPr/>
        </p:nvSpPr>
        <p:spPr>
          <a:xfrm>
            <a:off x="1575821" y="3290940"/>
            <a:ext cx="645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Articulação do Movimento Popular Urbano</a:t>
            </a:r>
            <a:endParaRPr lang="pt-BR" dirty="0"/>
          </a:p>
        </p:txBody>
      </p:sp>
      <p:pic>
        <p:nvPicPr>
          <p:cNvPr id="1030" name="Picture 6" descr="cmp">
            <a:extLst>
              <a:ext uri="{FF2B5EF4-FFF2-40B4-BE49-F238E27FC236}">
                <a16:creationId xmlns:a16="http://schemas.microsoft.com/office/drawing/2014/main" xmlns="" id="{29633847-D645-47EC-BE76-475A9D742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21" y="2274015"/>
            <a:ext cx="85725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ONAM">
            <a:extLst>
              <a:ext uri="{FF2B5EF4-FFF2-40B4-BE49-F238E27FC236}">
                <a16:creationId xmlns:a16="http://schemas.microsoft.com/office/drawing/2014/main" xmlns="" id="{BD2DFFAE-407A-4ED2-9521-A96068696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329" y="2284025"/>
            <a:ext cx="9239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 do MNLM (Atualizado)">
            <a:extLst>
              <a:ext uri="{FF2B5EF4-FFF2-40B4-BE49-F238E27FC236}">
                <a16:creationId xmlns:a16="http://schemas.microsoft.com/office/drawing/2014/main" xmlns="" id="{52CAD448-5229-4CEF-8B45-060F0E58E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099" y="2313421"/>
            <a:ext cx="7239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lb">
            <a:extLst>
              <a:ext uri="{FF2B5EF4-FFF2-40B4-BE49-F238E27FC236}">
                <a16:creationId xmlns:a16="http://schemas.microsoft.com/office/drawing/2014/main" xmlns="" id="{6443D19A-5CED-458F-B0B7-EB1B2CEEA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263" y="229768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td">
            <a:extLst>
              <a:ext uri="{FF2B5EF4-FFF2-40B4-BE49-F238E27FC236}">
                <a16:creationId xmlns:a16="http://schemas.microsoft.com/office/drawing/2014/main" xmlns="" id="{0FA54611-0B54-41FD-9C25-DE5AF46E9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888" y="2318183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_unmp_2cor_2_PQ">
            <a:extLst>
              <a:ext uri="{FF2B5EF4-FFF2-40B4-BE49-F238E27FC236}">
                <a16:creationId xmlns:a16="http://schemas.microsoft.com/office/drawing/2014/main" xmlns="" id="{3CCB8C9B-B0A5-405E-AAAB-8F71420E6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r="6944" b="3868"/>
          <a:stretch>
            <a:fillRect/>
          </a:stretch>
        </p:blipFill>
        <p:spPr bwMode="auto">
          <a:xfrm>
            <a:off x="6087577" y="2292000"/>
            <a:ext cx="845943" cy="103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xmlns="" id="{4E81DC0D-24A8-4029-B497-DAB5E2C59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B6C9A8D7-BE9A-4413-8738-4948ECAD5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1323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xmlns="" id="{A8CE6D6F-7912-4B5C-981E-F257E7B6C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2171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xmlns="" id="{C64D2A4D-99DD-46CA-B7BC-28B82CBF0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3019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xmlns="" id="{832FBD9D-DF7B-44D2-AAEF-A59495672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912" y="382533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xmlns="" id="{3DFD1630-3D75-45F1-9A11-1AF5C8867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5600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DB4A4179-7E6F-468A-9517-75081C05E8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4715" y="3969949"/>
            <a:ext cx="2450667" cy="153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45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DF892821-2180-4C3F-A3C6-3D31D2B19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Lições aprendidas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5F8494FC-EC68-4D76-A27F-FC539D45C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200" dirty="0"/>
              <a:t>Articulações necessárias para ter impacto nas ações</a:t>
            </a:r>
          </a:p>
          <a:p>
            <a:r>
              <a:rPr lang="pt-BR" sz="3200" dirty="0"/>
              <a:t>Questões gerais X questões temáticas – habitat</a:t>
            </a:r>
          </a:p>
          <a:p>
            <a:r>
              <a:rPr lang="pt-BR" sz="3200" dirty="0"/>
              <a:t>Pressão política e formulação de alternativas</a:t>
            </a:r>
          </a:p>
          <a:p>
            <a:r>
              <a:rPr lang="pt-BR" sz="3200" dirty="0"/>
              <a:t>Construção de baixo pra cima – dificuldade em nacionalizar as articulações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014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CA9866-46AA-4429-A2CB-A1EC8CE2C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Atenção! Importante!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6DD7122-D017-4ADA-A97C-780F61B4F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11" y="1690688"/>
            <a:ext cx="10968789" cy="4486275"/>
          </a:xfrm>
        </p:spPr>
        <p:txBody>
          <a:bodyPr/>
          <a:lstStyle/>
          <a:p>
            <a:r>
              <a:rPr lang="pt-BR" dirty="0"/>
              <a:t>Brasil vive um rompimento do estado democrático</a:t>
            </a:r>
          </a:p>
          <a:p>
            <a:r>
              <a:rPr lang="pt-BR" dirty="0"/>
              <a:t>Escalada do autoritarismo</a:t>
            </a:r>
          </a:p>
          <a:p>
            <a:r>
              <a:rPr lang="pt-BR" dirty="0"/>
              <a:t>Retrocesso nos direitos e nas políticas públicas</a:t>
            </a:r>
          </a:p>
          <a:p>
            <a:r>
              <a:rPr lang="pt-BR" dirty="0"/>
              <a:t>Incentivo a violência</a:t>
            </a:r>
          </a:p>
          <a:p>
            <a:r>
              <a:rPr lang="pt-BR" dirty="0"/>
              <a:t>Criminalização da pobreza e dos movimentos sociais</a:t>
            </a:r>
          </a:p>
          <a:p>
            <a:r>
              <a:rPr lang="pt-BR" dirty="0"/>
              <a:t>Perseguição política</a:t>
            </a:r>
          </a:p>
          <a:p>
            <a:r>
              <a:rPr lang="pt-BR" dirty="0"/>
              <a:t>Política entreguista e alinhamento aos EUA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2050" name="Picture 2" descr="Resultado de imagem para bolsonaro esgoto">
            <a:extLst>
              <a:ext uri="{FF2B5EF4-FFF2-40B4-BE49-F238E27FC236}">
                <a16:creationId xmlns:a16="http://schemas.microsoft.com/office/drawing/2014/main" xmlns="" id="{D9034567-9234-4B3E-99F7-0FA01DA8A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105" y="1690688"/>
            <a:ext cx="3769895" cy="376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30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FA3AD6AD-795E-44D0-A728-8DDA951F6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89" y="3208420"/>
            <a:ext cx="4355039" cy="32662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9BC884E-EE43-4A97-9E5F-19CEC6C01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63119">
            <a:off x="6517397" y="3906045"/>
            <a:ext cx="4572000" cy="2286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794B48CD-F2D5-4B37-B35D-E777B3C1A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56840">
            <a:off x="5517439" y="-70948"/>
            <a:ext cx="5505036" cy="358387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7A87DC3B-75CD-410C-BDAB-1981A488CD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72703">
            <a:off x="22229" y="294799"/>
            <a:ext cx="5257650" cy="29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40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46B6FF-9454-4F63-B971-899D1F8D9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0243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rgbClr val="C00000"/>
                </a:solidFill>
              </a:rPr>
              <a:t>1. ¿Cómo han incorporado los gobiernos locales/nacionales los elementos de la </a:t>
            </a:r>
            <a:r>
              <a:rPr lang="es-ES" sz="3200" b="1" dirty="0" err="1">
                <a:solidFill>
                  <a:srgbClr val="C00000"/>
                </a:solidFill>
              </a:rPr>
              <a:t>PyGSH</a:t>
            </a:r>
            <a:r>
              <a:rPr lang="es-ES" sz="3200" b="1" dirty="0">
                <a:solidFill>
                  <a:srgbClr val="C00000"/>
                </a:solidFill>
              </a:rPr>
              <a:t> a sus políticas e instrumentos? ¿Las variables económicas han impactado la definición de políticas en torno a la </a:t>
            </a:r>
            <a:r>
              <a:rPr lang="es-ES" sz="3200" b="1" dirty="0" err="1">
                <a:solidFill>
                  <a:srgbClr val="C00000"/>
                </a:solidFill>
              </a:rPr>
              <a:t>PyGSH</a:t>
            </a:r>
            <a:r>
              <a:rPr lang="es-ES" sz="3200" b="1" dirty="0">
                <a:solidFill>
                  <a:srgbClr val="C00000"/>
                </a:solidFill>
              </a:rPr>
              <a:t>? ¿Qué es lo más positivo y lo más negativo a resaltar? ¿Hay novedades recientes dignas de ser compartidas en cuanto a avances y retrocesos? </a:t>
            </a:r>
            <a:endParaRPr lang="pt-BR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251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6ABD4D3-611E-47E4-AD88-80F6FF3F8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6191"/>
            <a:ext cx="10515600" cy="5010771"/>
          </a:xfrm>
        </p:spPr>
        <p:txBody>
          <a:bodyPr>
            <a:normAutofit/>
          </a:bodyPr>
          <a:lstStyle/>
          <a:p>
            <a:r>
              <a:rPr lang="pt-BR" dirty="0" err="1"/>
              <a:t>PyGSH</a:t>
            </a:r>
            <a:r>
              <a:rPr lang="pt-BR" dirty="0"/>
              <a:t> está prevista nos marcos legais nacionais de forma genérica, sem definir claramente os conceitos e os instrumentos. </a:t>
            </a:r>
          </a:p>
          <a:p>
            <a:r>
              <a:rPr lang="pt-BR" dirty="0"/>
              <a:t>	Lei 11.124 – Sistema Nacional de Habitação</a:t>
            </a:r>
          </a:p>
          <a:p>
            <a:r>
              <a:rPr lang="pt-BR" dirty="0"/>
              <a:t>	Lei 11.977 – Programa Minha Casa Minha Vida</a:t>
            </a:r>
          </a:p>
          <a:p>
            <a:endParaRPr lang="pt-BR" dirty="0"/>
          </a:p>
          <a:p>
            <a:r>
              <a:rPr lang="pt-BR" dirty="0"/>
              <a:t>Programa MCMV Entidades </a:t>
            </a:r>
          </a:p>
          <a:p>
            <a:pPr lvl="1"/>
            <a:r>
              <a:rPr lang="pt-BR" dirty="0"/>
              <a:t>70 mil moradias urbanas</a:t>
            </a:r>
          </a:p>
          <a:p>
            <a:pPr lvl="1"/>
            <a:endParaRPr lang="pt-BR" dirty="0"/>
          </a:p>
          <a:p>
            <a:r>
              <a:rPr lang="pt-BR" dirty="0"/>
              <a:t>Programa de Habitação Rural </a:t>
            </a:r>
          </a:p>
          <a:p>
            <a:pPr lvl="1"/>
            <a:r>
              <a:rPr lang="pt-BR" dirty="0"/>
              <a:t>120 mil moradias rurais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1697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FB21D5C-6E6B-4FD2-9389-5A4241EEC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2122"/>
            <a:ext cx="10515600" cy="5434841"/>
          </a:xfrm>
        </p:spPr>
        <p:txBody>
          <a:bodyPr/>
          <a:lstStyle/>
          <a:p>
            <a:r>
              <a:rPr lang="pt-BR" dirty="0"/>
              <a:t>Atual governo paralisou TODOS os programas habitacionais para população de baixa renda, inclusive com movimentos sociais</a:t>
            </a:r>
          </a:p>
          <a:p>
            <a:r>
              <a:rPr lang="pt-BR" dirty="0"/>
              <a:t>Discurso governamental contra direitos </a:t>
            </a:r>
          </a:p>
          <a:p>
            <a:pPr lvl="1"/>
            <a:r>
              <a:rPr lang="pt-BR" dirty="0"/>
              <a:t>moradia para quem pode pagar por ela</a:t>
            </a:r>
          </a:p>
          <a:p>
            <a:pPr lvl="1"/>
            <a:r>
              <a:rPr lang="pt-BR" dirty="0"/>
              <a:t>criminalização dos movimentos sociais e práticas democráticas (conselhos, programas)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endParaRPr lang="pt-BR" dirty="0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xmlns="" id="{DE4417D0-9177-4A22-BE6B-2F18A7DF57B2}"/>
              </a:ext>
            </a:extLst>
          </p:cNvPr>
          <p:cNvSpPr txBox="1">
            <a:spLocks/>
          </p:cNvSpPr>
          <p:nvPr/>
        </p:nvSpPr>
        <p:spPr>
          <a:xfrm>
            <a:off x="838200" y="3459542"/>
            <a:ext cx="10515600" cy="2479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/>
              <a:t>Quadro econômico recessivo agravou:</a:t>
            </a:r>
          </a:p>
          <a:p>
            <a:pPr lvl="1"/>
            <a:r>
              <a:rPr lang="pt-BR" sz="2800"/>
              <a:t>desemprego, custos dos alugueis, despejos</a:t>
            </a:r>
          </a:p>
          <a:p>
            <a:pPr lvl="1"/>
            <a:r>
              <a:rPr lang="pt-BR" sz="2800"/>
              <a:t>investimento em políticas sociais, inclusive habitação</a:t>
            </a:r>
          </a:p>
          <a:p>
            <a:pPr lvl="1"/>
            <a:r>
              <a:rPr lang="pt-BR" sz="2800"/>
              <a:t> Obras paralisadas e com atrasos de pagamento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2106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138F2E-168D-47DC-BD30-F63259B99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0D3375B-DAF5-424B-83F9-B4801FBA6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ONJUNTO">
            <a:extLst>
              <a:ext uri="{FF2B5EF4-FFF2-40B4-BE49-F238E27FC236}">
                <a16:creationId xmlns:a16="http://schemas.microsoft.com/office/drawing/2014/main" xmlns="" id="{473BC2E1-8421-4F28-95FA-CF467F73B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15" y="0"/>
            <a:ext cx="923276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05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3663B0A-3C8B-4E5C-B87C-B22B296AB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8870"/>
            <a:ext cx="10515600" cy="5448093"/>
          </a:xfrm>
        </p:spPr>
        <p:txBody>
          <a:bodyPr/>
          <a:lstStyle/>
          <a:p>
            <a:r>
              <a:rPr lang="pt-BR" dirty="0"/>
              <a:t>Governos locais “se esconderam” atrás da política nacional e agora estão paralisados</a:t>
            </a:r>
          </a:p>
          <a:p>
            <a:r>
              <a:rPr lang="pt-BR" dirty="0"/>
              <a:t>Iniciativas pontuais tiveram alguns resultados:</a:t>
            </a:r>
          </a:p>
          <a:p>
            <a:pPr lvl="1"/>
            <a:r>
              <a:rPr lang="pt-BR" dirty="0"/>
              <a:t>	destinação de terrenos públicos – Ex. SP, com 70 terrenos destinados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	alocação de recursos da captação da mais-valia urbana para habitação popular e mobilidade (outorga onerosa)</a:t>
            </a:r>
          </a:p>
          <a:p>
            <a:r>
              <a:rPr lang="pt-BR" dirty="0"/>
              <a:t>UNMP tem proposto e pressionado governos locais (estados e municípios) para retomarem politicas e investimentos próprios em habitação</a:t>
            </a: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4" name="Zoom de Slide 3">
                <a:extLst>
                  <a:ext uri="{FF2B5EF4-FFF2-40B4-BE49-F238E27FC236}">
                    <a16:creationId xmlns:a16="http://schemas.microsoft.com/office/drawing/2014/main" id="{D31AA9A0-8FA5-49C5-A4D4-C5596030673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70807849"/>
                  </p:ext>
                </p:extLst>
              </p:nvPr>
            </p:nvGraphicFramePr>
            <p:xfrm>
              <a:off x="-2650435" y="4901881"/>
              <a:ext cx="3048000" cy="1714500"/>
            </p:xfrm>
            <a:graphic>
              <a:graphicData uri="http://schemas.microsoft.com/office/powerpoint/2016/slidezoom">
                <pslz:sldZm>
                  <pslz:sldZmObj sldId="267" cId="1719534186">
                    <pslz:zmPr id="{E752FDB5-4558-4503-8379-B46C4C439AA5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" name="Zoom de Slide 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D31AA9A0-8FA5-49C5-A4D4-C5596030673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650435" y="4901881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353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031FC92-BD3B-4245-A86C-6F1CAC666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Marco legal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81592C7-252D-4F12-8C16-8910AA730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7425"/>
            <a:ext cx="10515600" cy="3579537"/>
          </a:xfrm>
        </p:spPr>
        <p:txBody>
          <a:bodyPr/>
          <a:lstStyle/>
          <a:p>
            <a:r>
              <a:rPr lang="pt-BR" dirty="0"/>
              <a:t>UNMP está promovendo uma discussão para propor um Projeto de Lei para regulamentação da autogestão.</a:t>
            </a:r>
          </a:p>
          <a:p>
            <a:pPr lvl="1"/>
            <a:r>
              <a:rPr lang="pt-BR" dirty="0"/>
              <a:t>Garantia de financiamento acessível</a:t>
            </a:r>
          </a:p>
          <a:p>
            <a:pPr lvl="1"/>
            <a:r>
              <a:rPr lang="pt-BR" dirty="0"/>
              <a:t>Somente autogestão de verdade</a:t>
            </a:r>
          </a:p>
          <a:p>
            <a:pPr lvl="1"/>
            <a:r>
              <a:rPr lang="pt-BR" dirty="0"/>
              <a:t>Propriedade coletiva ou cooperativa</a:t>
            </a:r>
          </a:p>
          <a:p>
            <a:r>
              <a:rPr lang="pt-BR" dirty="0"/>
              <a:t>Campanha de difusão a apoio ao marco legal da autogestão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95341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527</Words>
  <Application>Microsoft Office PowerPoint</Application>
  <PresentationFormat>Panorámica</PresentationFormat>
  <Paragraphs>83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Tema do Office</vt:lpstr>
      <vt:lpstr>UNMP - Brasil </vt:lpstr>
      <vt:lpstr>Atenção! Importante!</vt:lpstr>
      <vt:lpstr>Presentación de PowerPoint</vt:lpstr>
      <vt:lpstr>1. ¿Cómo han incorporado los gobiernos locales/nacionales los elementos de la PyGSH a sus políticas e instrumentos? ¿Las variables económicas han impactado la definición de políticas en torno a la PyGSH? ¿Qué es lo más positivo y lo más negativo a resaltar? ¿Hay novedades recientes dignas de ser compartidas en cuanto a avances y retrocesos? </vt:lpstr>
      <vt:lpstr>Presentación de PowerPoint</vt:lpstr>
      <vt:lpstr>Presentación de PowerPoint</vt:lpstr>
      <vt:lpstr>Presentación de PowerPoint</vt:lpstr>
      <vt:lpstr>Presentación de PowerPoint</vt:lpstr>
      <vt:lpstr>Marco legal</vt:lpstr>
      <vt:lpstr>Estratégias</vt:lpstr>
      <vt:lpstr>Difusão das propostas e conquistas</vt:lpstr>
      <vt:lpstr>Acesso ao solo</vt:lpstr>
      <vt:lpstr>Acesso à terra para moradia</vt:lpstr>
      <vt:lpstr>terra adquirida pelo poder público para essa finalidade  (em SP, recursos do FUNDURB) </vt:lpstr>
      <vt:lpstr>4. ¿Qué deberían plantearse este grupo y la oficina de HIC-AL para complementar de forma efectiva su trabajo de sistematización, difusión, formación, solidaridad, articulación e incidencia (favor de plantear propuestas concretas)? </vt:lpstr>
      <vt:lpstr>Presentación de PowerPoint</vt:lpstr>
      <vt:lpstr>¿Qué otras experiencias de articulación han resultado especialmente útiles y qué podríamos aprender de ellas? </vt:lpstr>
      <vt:lpstr>Lições aprendidas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Dell 1</dc:creator>
  <cp:lastModifiedBy>Hic-al</cp:lastModifiedBy>
  <cp:revision>61</cp:revision>
  <dcterms:created xsi:type="dcterms:W3CDTF">2019-08-13T12:24:42Z</dcterms:created>
  <dcterms:modified xsi:type="dcterms:W3CDTF">2019-08-26T18:25:13Z</dcterms:modified>
</cp:coreProperties>
</file>