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82" y="-90"/>
      </p:cViewPr>
      <p:guideLst>
        <p:guide orient="horz" pos="2160"/>
        <p:guide pos="26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0807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8954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732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6445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491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75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753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106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592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3299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593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E44D-186D-4862-B562-AEB75767EC3B}" type="datetimeFigureOut">
              <a:rPr lang="es-VE" smtClean="0"/>
              <a:t>18/08/2019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F3E9-0E8B-4F90-B004-462CF30F7F0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78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7108"/>
            <a:ext cx="7772400" cy="477837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latin typeface="Century Gothic" panose="020B0502020202020204" pitchFamily="34" charset="0"/>
              </a:rPr>
              <a:t>El contexto: </a:t>
            </a:r>
            <a:r>
              <a:rPr lang="es-AR" sz="2400" dirty="0">
                <a:latin typeface="Century Gothic" panose="020B0502020202020204" pitchFamily="34" charset="0"/>
              </a:rPr>
              <a:t>La Gran Misión Vivienda Venezuela</a:t>
            </a:r>
            <a:endParaRPr lang="es-VE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455665" cy="5053989"/>
          </a:xfrm>
        </p:spPr>
        <p:txBody>
          <a:bodyPr>
            <a:noAutofit/>
          </a:bodyPr>
          <a:lstStyle/>
          <a:p>
            <a:pPr algn="just"/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Los procesos de producción de Vivienda y Hábitat para los sectores populares en Venezuela ha estado determinado en los últimos 8 años por la </a:t>
            </a:r>
            <a:r>
              <a:rPr lang="es-AR" sz="1800" b="1" dirty="0">
                <a:latin typeface="Century Gothic" panose="020B0502020202020204" pitchFamily="34" charset="0"/>
                <a:ea typeface="+mj-ea"/>
                <a:cs typeface="+mj-cs"/>
              </a:rPr>
              <a:t>Gran Misión Vivienda Venezuela</a:t>
            </a:r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 (GMVV, 2011).</a:t>
            </a:r>
          </a:p>
          <a:p>
            <a:pPr algn="just"/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La GMVV es un Plan Nacional de vivienda creado por el Comandante Chávez que integra a todos los niveles de Gobierno, al sector Público, el sector Privado y a las Organizaciones Populares.</a:t>
            </a:r>
          </a:p>
          <a:p>
            <a:pPr algn="just"/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Se han construido más de 2 millones 700 mil viviendas en 8 años, a razón de 330 mil viviendas anuales, y la meta es construir más de 3 millones al finalizar el año 2019.</a:t>
            </a:r>
          </a:p>
          <a:p>
            <a:pPr algn="just"/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Con la creación de la GMVV se aprobó un nuevo marco jurídico (Ley de emergencia para terrenos y viviendas 2011) que le permitió al Estado contar con herramientas e instrumentos para garantizar el cumplimiento de este objetivo. La GMVV se constituye de 5 vértices: recuperación de tierras con centralidad urbana, recursos financieros, materiales y maquinarias, ejecutores y organización </a:t>
            </a:r>
            <a:r>
              <a:rPr lang="es-AR" sz="1800" dirty="0" smtClean="0">
                <a:latin typeface="Century Gothic" panose="020B0502020202020204" pitchFamily="34" charset="0"/>
                <a:ea typeface="+mj-ea"/>
                <a:cs typeface="+mj-cs"/>
              </a:rPr>
              <a:t>popular</a:t>
            </a:r>
            <a:r>
              <a:rPr lang="es-AR" sz="1800" dirty="0"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274" y="1112705"/>
            <a:ext cx="4208443" cy="9309252"/>
          </a:xfrm>
        </p:spPr>
        <p:txBody>
          <a:bodyPr>
            <a:noAutofit/>
          </a:bodyPr>
          <a:lstStyle/>
          <a:p>
            <a:pPr algn="just"/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Aunque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aún persiste un enfoque cuantitativo del problema de la vivienda, la GMVV implicó dos grandes cambios de paradigmas: por un lado se superar los instrumentos neoliberales que determinaron previamente la política de vivienda, y por el otro reconoció a la organización popular como el sujeto central de ésta</a:t>
            </a:r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  <a:p>
            <a:pPr algn="just"/>
            <a:endParaRPr lang="es-AR" sz="16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Entre las distintas modalidades de ejecución de proyectos que se llevan adelante (pública, privada y comunal), las formas de ejecución con el poder popular alcanza el 40% de las viviendas construidas hasta la fecha. Están los Consejos Comunales con el programa de Transformación Integral del Hábitat (TIH), las Brigadas de Construcción de la Misión Sucre, y las experiencias autogestionarias del Movimiento de Pobladores llevadas adelante por los Campamentos de </a:t>
            </a:r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Pioneros.</a:t>
            </a:r>
            <a:endParaRPr lang="es-AR" sz="16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0"/>
          <a:stretch/>
        </p:blipFill>
        <p:spPr>
          <a:xfrm>
            <a:off x="1244906" y="3671484"/>
            <a:ext cx="2759561" cy="2736009"/>
          </a:xfrm>
          <a:prstGeom prst="rect">
            <a:avLst/>
          </a:prstGeom>
        </p:spPr>
      </p:pic>
      <p:pic>
        <p:nvPicPr>
          <p:cNvPr id="3074" name="Picture 2" descr="C:\Users\user\Desktop\Pobladores\_MG_255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0" y="1157468"/>
            <a:ext cx="3408826" cy="2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7108"/>
            <a:ext cx="7772400" cy="717456"/>
          </a:xfrm>
        </p:spPr>
        <p:txBody>
          <a:bodyPr>
            <a:normAutofit fontScale="90000"/>
          </a:bodyPr>
          <a:lstStyle/>
          <a:p>
            <a:pPr algn="l"/>
            <a:r>
              <a:rPr lang="es-AR" sz="2400" b="1" dirty="0">
                <a:latin typeface="Century Gothic" panose="020B0502020202020204" pitchFamily="34" charset="0"/>
              </a:rPr>
              <a:t>Los Campamentos de Pioneros: </a:t>
            </a:r>
            <a:r>
              <a:rPr lang="es-AR" sz="2400" dirty="0">
                <a:latin typeface="Century Gothic" panose="020B0502020202020204" pitchFamily="34" charset="0"/>
              </a:rPr>
              <a:t>Construcción de comunidades </a:t>
            </a:r>
            <a:r>
              <a:rPr lang="es-AR" sz="2400" dirty="0" smtClean="0">
                <a:latin typeface="Century Gothic" panose="020B0502020202020204" pitchFamily="34" charset="0"/>
              </a:rPr>
              <a:t>autogestionarias</a:t>
            </a:r>
            <a:endParaRPr lang="es-VE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772" y="1652531"/>
            <a:ext cx="7557946" cy="4109292"/>
          </a:xfrm>
        </p:spPr>
        <p:txBody>
          <a:bodyPr>
            <a:noAutofit/>
          </a:bodyPr>
          <a:lstStyle/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Los Campamentos de Pioneros surgimos como una iniciativa popular en el 2004, para la organización de familias en torno a la lucha por el derecho a la Ciudad, el acceso al suelo urbano y la construcción Autogestionaria de Nuevas Comunidades.</a:t>
            </a:r>
          </a:p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No fue sino hasta el año 2011 que producto de la movilización se logró un encuentro con el Comandante Chávez (Enero, 2011) que permitió iniciar 13 experiencias de Campamentos de Pioneros a Nivel Nacional que involucraron a 1500 familias. De estas experiencias ya se han concluido 5 comunidades y el resto aún se encuentran en ejecución.</a:t>
            </a:r>
          </a:p>
        </p:txBody>
      </p:sp>
      <p:pic>
        <p:nvPicPr>
          <p:cNvPr id="6" name="Picture 2" descr="C:\Users\user\Desktop\Pobladores\IMG-20190818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2" y="3922373"/>
            <a:ext cx="7628527" cy="2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8938" y="1305291"/>
            <a:ext cx="4107780" cy="5119744"/>
          </a:xfrm>
        </p:spPr>
        <p:txBody>
          <a:bodyPr>
            <a:noAutofit/>
          </a:bodyPr>
          <a:lstStyle/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Para llevar adelante estos proyectos el Estado garantizó la recuperación de los terrenos, el financiamiento con aportes públicos, los materiales y la maquinaria, los cuales fueron transferidos a las Organizaciones para su gestión. </a:t>
            </a:r>
            <a:endParaRPr lang="es-AR" sz="1600" dirty="0" smtClean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/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Cada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comunidad garantiza la Organización Autogestionaria, la participación familiar y su aporte de trabajo, y el ahorro Colectivo. </a:t>
            </a:r>
            <a:endParaRPr lang="es-AR" sz="1600" dirty="0" smtClean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/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Y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como Movimiento los Campamentos de Pioneros trabajamos de forma articulada y en red para brindar apoyo y acompañamiento organizativo y técnico durante todo el proceso de producción de cada comunidad, gestionar colectivamente recursos comunes, e intermediar con la GMVV (Somos reconocidos con ente ejecutor)</a:t>
            </a:r>
          </a:p>
        </p:txBody>
      </p:sp>
      <p:pic>
        <p:nvPicPr>
          <p:cNvPr id="2050" name="Picture 2" descr="C:\Users\user\Desktop\Pobladores\IMG-20190719-WA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b="22248"/>
          <a:stretch/>
        </p:blipFill>
        <p:spPr bwMode="auto">
          <a:xfrm>
            <a:off x="946655" y="4067224"/>
            <a:ext cx="3062045" cy="23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obladores\IMG_20181213_102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20" y="1408713"/>
            <a:ext cx="3078480" cy="23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7108"/>
            <a:ext cx="7772400" cy="717456"/>
          </a:xfrm>
        </p:spPr>
        <p:txBody>
          <a:bodyPr>
            <a:normAutofit fontScale="90000"/>
          </a:bodyPr>
          <a:lstStyle/>
          <a:p>
            <a:pPr algn="l"/>
            <a:r>
              <a:rPr lang="es-AR" sz="2400" b="1" dirty="0">
                <a:latin typeface="Century Gothic" panose="020B0502020202020204" pitchFamily="34" charset="0"/>
              </a:rPr>
              <a:t>Los Campamentos de Pioneros: </a:t>
            </a:r>
            <a:r>
              <a:rPr lang="es-AR" sz="2400" dirty="0">
                <a:latin typeface="Century Gothic" panose="020B0502020202020204" pitchFamily="34" charset="0"/>
              </a:rPr>
              <a:t>Construcción de comunidades </a:t>
            </a:r>
            <a:r>
              <a:rPr lang="es-AR" sz="2400" dirty="0" smtClean="0">
                <a:latin typeface="Century Gothic" panose="020B0502020202020204" pitchFamily="34" charset="0"/>
              </a:rPr>
              <a:t>autogestionarias</a:t>
            </a:r>
            <a:endParaRPr lang="es-VE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8937" y="1652531"/>
            <a:ext cx="4354753" cy="5119744"/>
          </a:xfrm>
        </p:spPr>
        <p:txBody>
          <a:bodyPr>
            <a:noAutofit/>
          </a:bodyPr>
          <a:lstStyle/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En este momento nuestros principales desafíos son: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Expandir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las experiencias autogestionarias en el marco de la GMVV, tanto las de nuestras organizaciones, y otras organizaciones que vienen asumiendo la autogestión como alternativa.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Lograr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el reconocimiento a la forma de Propiedad Colectiva y retorno colectivo de los recursos otorgados.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sz="1600" dirty="0" smtClean="0">
                <a:latin typeface="Century Gothic" panose="020B0502020202020204" pitchFamily="34" charset="0"/>
                <a:ea typeface="+mj-ea"/>
                <a:cs typeface="+mj-cs"/>
              </a:rPr>
              <a:t>Conquistar </a:t>
            </a:r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un marco jurídico Nacional para la Producción Autogestionaria del Hábitat.</a:t>
            </a:r>
          </a:p>
        </p:txBody>
      </p:sp>
      <p:pic>
        <p:nvPicPr>
          <p:cNvPr id="4098" name="Picture 2" descr="C:\Users\user\Desktop\Pobladores\IMG-20190603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/>
          <a:stretch/>
        </p:blipFill>
        <p:spPr bwMode="auto">
          <a:xfrm>
            <a:off x="416689" y="1713053"/>
            <a:ext cx="3639984" cy="48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obladores\IMG-20190818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8" y="5164621"/>
            <a:ext cx="3611301" cy="14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7108"/>
            <a:ext cx="7772400" cy="717456"/>
          </a:xfrm>
        </p:spPr>
        <p:txBody>
          <a:bodyPr>
            <a:normAutofit fontScale="90000"/>
          </a:bodyPr>
          <a:lstStyle/>
          <a:p>
            <a:pPr algn="l"/>
            <a:r>
              <a:rPr lang="es-AR" sz="2400" b="1" dirty="0">
                <a:latin typeface="Century Gothic" panose="020B0502020202020204" pitchFamily="34" charset="0"/>
              </a:rPr>
              <a:t>La coyuntura actual: </a:t>
            </a:r>
            <a:r>
              <a:rPr lang="es-AR" sz="2400" dirty="0">
                <a:latin typeface="Century Gothic" panose="020B0502020202020204" pitchFamily="34" charset="0"/>
              </a:rPr>
              <a:t>Crisis </a:t>
            </a:r>
            <a:r>
              <a:rPr lang="es-AR" sz="2400" dirty="0" smtClean="0">
                <a:latin typeface="Century Gothic" panose="020B0502020202020204" pitchFamily="34" charset="0"/>
              </a:rPr>
              <a:t>de la economía rentista </a:t>
            </a:r>
            <a:r>
              <a:rPr lang="es-AR" sz="2400" dirty="0">
                <a:latin typeface="Century Gothic" panose="020B0502020202020204" pitchFamily="34" charset="0"/>
              </a:rPr>
              <a:t>y </a:t>
            </a:r>
            <a:r>
              <a:rPr lang="es-AR" sz="2400" dirty="0" smtClean="0">
                <a:latin typeface="Century Gothic" panose="020B0502020202020204" pitchFamily="34" charset="0"/>
              </a:rPr>
              <a:t>Bloqueo Internacional</a:t>
            </a:r>
            <a:endParaRPr lang="es-VE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Pobladores\IMG-20190711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55"/>
          <a:stretch/>
        </p:blipFill>
        <p:spPr bwMode="auto">
          <a:xfrm>
            <a:off x="0" y="0"/>
            <a:ext cx="6819900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E2AA35-8278-4A27-B09A-09C7054E7BAF}"/>
              </a:ext>
            </a:extLst>
          </p:cNvPr>
          <p:cNvSpPr txBox="1">
            <a:spLocks/>
          </p:cNvSpPr>
          <p:nvPr/>
        </p:nvSpPr>
        <p:spPr>
          <a:xfrm>
            <a:off x="1089660" y="271854"/>
            <a:ext cx="3093720" cy="6578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3000" b="1" dirty="0" err="1" smtClean="0">
                <a:latin typeface="Century Gothic" panose="020B0502020202020204" pitchFamily="34" charset="0"/>
              </a:rPr>
              <a:t>Movimiento</a:t>
            </a:r>
            <a:r>
              <a:rPr lang="es-VE" sz="3000" dirty="0" err="1" smtClean="0">
                <a:latin typeface="Century Gothic" panose="020B0502020202020204" pitchFamily="34" charset="0"/>
              </a:rPr>
              <a:t>de</a:t>
            </a:r>
            <a:r>
              <a:rPr lang="es-VE" sz="3000" b="1" dirty="0" err="1" smtClean="0">
                <a:latin typeface="Century Gothic" panose="020B0502020202020204" pitchFamily="34" charset="0"/>
              </a:rPr>
              <a:t>Pobladores</a:t>
            </a:r>
            <a:endParaRPr lang="es-VE" sz="3000" b="1" dirty="0" smtClean="0">
              <a:latin typeface="Century Gothic" panose="020B0502020202020204" pitchFamily="34" charset="0"/>
            </a:endParaRPr>
          </a:p>
          <a:p>
            <a:pPr algn="l"/>
            <a:r>
              <a:rPr lang="es-VE" sz="3000" dirty="0" smtClean="0">
                <a:latin typeface="Century Gothic" panose="020B0502020202020204" pitchFamily="34" charset="0"/>
              </a:rPr>
              <a:t>Venezuela</a:t>
            </a:r>
            <a:endParaRPr lang="es-VE" sz="3000" dirty="0">
              <a:latin typeface="Century Gothic" panose="020B0502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29ACB4FF-8D2F-4078-A0DD-387853AB4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951" y="1652531"/>
            <a:ext cx="5143740" cy="5037636"/>
          </a:xfrm>
        </p:spPr>
        <p:txBody>
          <a:bodyPr>
            <a:noAutofit/>
          </a:bodyPr>
          <a:lstStyle/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Producto de la crisis económica que se ha generado en Venezuela a raíz de la reducción de la producción petrolera en los últimos 3 años y las sucesivas medidas de cerco financiero internacional contra el país; se ha disminuido la inversión pública en la GMVV, sobre todo para el inicio de nuevos proyectos y culminación de proyectos del Poder Popular. Además los procesos hiperinflacionarios disuelven con velocidad los recursos que se aprueban, se ha dificultado la disponibilidad y acceso a los materiales, y está paralizada la recuperación de tierras para el desarrollo de nuevos proyectos.</a:t>
            </a:r>
          </a:p>
          <a:p>
            <a:pPr algn="just"/>
            <a:r>
              <a:rPr lang="es-AR" sz="1600" dirty="0">
                <a:latin typeface="Century Gothic" panose="020B0502020202020204" pitchFamily="34" charset="0"/>
                <a:ea typeface="+mj-ea"/>
                <a:cs typeface="+mj-cs"/>
              </a:rPr>
              <a:t>Con las resientes medidas de Embargo y Bloqueo comercial tomadas contra el país por parte de los EEUU, esta situación se va a agudizar, lo que nos está obligando a repensar toda nuestra política en función de un nuevo escenario de mayor dificultades. Y en estas nuevas condiciones, la autogestión sigue siendo para nosotros la estrategia central para enfrentar y superar cualquier coyuntura.</a:t>
            </a:r>
          </a:p>
        </p:txBody>
      </p:sp>
      <p:pic>
        <p:nvPicPr>
          <p:cNvPr id="5122" name="Picture 2" descr="C:\Users\user\Desktop\Pobladores\IMG_20190807_13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0" y="1740182"/>
            <a:ext cx="2610001" cy="34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799</Words>
  <Application>Microsoft Office PowerPoint</Application>
  <PresentationFormat>Carta (216 x 279 mm)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El contexto: La Gran Misión Vivienda Venezuela</vt:lpstr>
      <vt:lpstr>Presentación de PowerPoint</vt:lpstr>
      <vt:lpstr>Los Campamentos de Pioneros: Construcción de comunidades autogestionarias</vt:lpstr>
      <vt:lpstr>Presentación de PowerPoint</vt:lpstr>
      <vt:lpstr>Los Campamentos de Pioneros: Construcción de comunidades autogestionarias</vt:lpstr>
      <vt:lpstr>La coyuntura actual: Crisis de la economía rentista y Bloqueo Internacional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BARRIO CONSTRUYE</dc:title>
  <dc:creator>CBravo</dc:creator>
  <cp:lastModifiedBy>user</cp:lastModifiedBy>
  <cp:revision>10</cp:revision>
  <dcterms:created xsi:type="dcterms:W3CDTF">2019-08-16T17:51:48Z</dcterms:created>
  <dcterms:modified xsi:type="dcterms:W3CDTF">2019-08-19T02:19:05Z</dcterms:modified>
</cp:coreProperties>
</file>