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10400" cy="92964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-120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FF11BD-C0F2-4B94-B2FB-71186036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8F53609-6C38-4A76-85AB-2FB1C2E16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9646010-1256-4791-B062-88732AB1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AAB877F-E6E1-43F8-8CCF-9BEE5A819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E2205CA-8AA7-4223-9C5B-C3AFB6DA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72212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4BF4CB-3339-4CD7-B3A3-595EF850B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7A6614D-7C7C-4232-8B52-23E6C1D82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03D61F0-4537-4B87-81AA-76EC1301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1F44802-CE65-4C05-AAD9-E392F580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2778728-3F0F-449C-922A-635738D69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4625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F9DFB28-2306-4897-91F5-3F7AB3DFC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33A5877-E104-4B6D-BE0F-1CE200E65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6E0D1B-CE87-44AF-A32F-5B1F64E75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552BE30-9B25-40D0-939E-9FE0852C4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A519D05-8CC5-47C7-BD63-AF5CE71C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0644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852811F-C122-4C1A-9589-B4A63833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46D51EC-D707-4EFE-A2ED-8EAE43698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011329-2B0F-4C3C-8E25-1ED8BB50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43AAA52-8C89-4BC4-BF5D-47BDCBBB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7063817-582D-4F1B-8E37-71DCD4D2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9351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8F6259-2D17-4384-8A14-4C946A7C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39D4D36-C0FA-4F11-8363-7C1A6E9A9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8FCDAB0-B30D-4548-B31B-0ABC316CE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092A789-CA99-4A69-A9CF-1579E4DD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CCBEC4C-95BA-4530-9F39-ADB1FA5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56311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8CC21E-2999-4C04-A47B-DA6520673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F262134-BCE0-415A-99CE-F5F5FC5F2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0B1890C-0669-4CDE-ACD7-7D4CCC488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68AF210-F700-440D-B64C-64D9A719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CEF14BA-9B39-41CE-91A9-0521D723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49952D7-7D8D-4EC5-AC53-5F937762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24971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6627EA-EE5E-41A0-9F0D-9D876B49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947D5A2-12DC-42AC-A3F4-6B3EA8367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309675E-588B-423F-B6A8-F7DE28D82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46B0A36-47CF-4169-9720-2225D9D19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1D541613-16D5-48C8-AAC5-998F7CB27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F4DD2B8-B712-4E32-88AD-9E1F023D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46303B7-CA4A-40F2-AF16-FDC090C0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622B155-BD12-426E-A562-E5E23AED0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2429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FED28C-0EA1-43AB-947D-44D8E515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2952369B-FAD7-4EB5-951D-7C142C7E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28BADD0-4E1F-449D-A3C2-577F7357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AB936D7-6DA8-44D6-9F3C-C435F731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3730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1B17992-AA60-4039-9545-0F3A7F6C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2CA3720-2702-4C8E-8A92-3CE0DC94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F77EC68-B9E6-42DD-BBD3-470964C1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9846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13C987-99BD-4A59-88D2-28C3B3FA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DF3CD18-911C-4AA3-8F57-8366ED5D1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1DD44FC-5E87-4CFD-90DA-C36C55FED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30F841C-6112-4DB6-92E9-34C0C6F86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5A79552-CF3A-4CF9-A0C2-15FB4B343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FF97AEA-5375-4D9B-829C-1473FA087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35613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4F5479-E067-4A37-B6C2-1D9E004FD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884F764-B82F-4D27-9232-FD08F34E3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3685FF4-D293-453F-8D36-50812F600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BAC820F-C7D0-4F35-B6D9-3E9D26A5F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7E53AF7-D6B0-4C97-8EBB-508AD80DE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69BA3CC-C73F-4074-973B-C8EFF0B8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87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B980A21E-2D13-404F-9455-03619609F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A0B2451-365E-4D65-9FF5-92F6B9FA6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7176426-D4E1-44EE-A6B4-CB3E573B8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23B9-6F9C-4C81-AA95-60936DA67125}" type="datetimeFigureOut">
              <a:rPr lang="es-BO" smtClean="0"/>
              <a:t>15/8/2019</a:t>
            </a:fld>
            <a:endParaRPr lang="es-B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C1D54C5-9CDC-481F-9ECF-FA12BD7CA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3AFCBE2-27E1-4807-9B55-6B17A0D8E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EFA0-C952-4D75-934F-E0D02081C691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13438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2AA4745-9341-4348-B256-DCD3ED9E5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333186" cy="526792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BO" dirty="0"/>
              <a:t>RED HABITÁT – BOLIVIA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9CE98E1-DDF7-408C-A988-E43367D87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4" y="966952"/>
            <a:ext cx="10279118" cy="4290848"/>
          </a:xfrm>
          <a:solidFill>
            <a:schemeClr val="accent4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es-BO" sz="4800" dirty="0" smtClean="0"/>
              <a:t>IV ENCUENTRO REGIONAL DEL GRUPO DE TRABAJO DE PRODUCCIÓN Y GESTIÓN SOCIAL DEL HABITAT DE HIC-AL </a:t>
            </a:r>
          </a:p>
          <a:p>
            <a:endParaRPr lang="es-BO" sz="4800" dirty="0"/>
          </a:p>
          <a:p>
            <a:r>
              <a:rPr lang="es-BO" sz="4800" dirty="0" smtClean="0"/>
              <a:t>Tequisquiapan, Querétaro: 19, 20 y 21 de agosto/2019 </a:t>
            </a:r>
            <a:endParaRPr lang="es-BO" sz="4800" dirty="0"/>
          </a:p>
        </p:txBody>
      </p:sp>
    </p:spTree>
    <p:extLst>
      <p:ext uri="{BB962C8B-B14F-4D97-AF65-F5344CB8AC3E}">
        <p14:creationId xmlns:p14="http://schemas.microsoft.com/office/powerpoint/2010/main" val="215215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1E7358-5382-4384-B2F0-4D6D8EA9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593" y="302063"/>
            <a:ext cx="10515600" cy="132556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BO" sz="2000" b="1" dirty="0">
                <a:solidFill>
                  <a:schemeClr val="accent5">
                    <a:lumMod val="75000"/>
                  </a:schemeClr>
                </a:solidFill>
              </a:rPr>
              <a:t>1. ¿Cómo han incorporado los gobiernos locales/nacionales los elementos de la </a:t>
            </a:r>
            <a:r>
              <a:rPr lang="es-BO" sz="2000" b="1" dirty="0" err="1">
                <a:solidFill>
                  <a:schemeClr val="accent5">
                    <a:lumMod val="75000"/>
                  </a:schemeClr>
                </a:solidFill>
              </a:rPr>
              <a:t>PyGSH</a:t>
            </a:r>
            <a:r>
              <a:rPr lang="es-BO" sz="2000" b="1" dirty="0">
                <a:solidFill>
                  <a:schemeClr val="accent5">
                    <a:lumMod val="75000"/>
                  </a:schemeClr>
                </a:solidFill>
              </a:rPr>
              <a:t> a sus políticas e instrumentos? ¿Las variables económicas han impactado la definición de políticas en torno a la </a:t>
            </a:r>
            <a:r>
              <a:rPr lang="es-BO" sz="2000" b="1" dirty="0" err="1">
                <a:solidFill>
                  <a:schemeClr val="accent5">
                    <a:lumMod val="75000"/>
                  </a:schemeClr>
                </a:solidFill>
              </a:rPr>
              <a:t>PyGSH</a:t>
            </a:r>
            <a:r>
              <a:rPr lang="es-BO" sz="2000" b="1" dirty="0">
                <a:solidFill>
                  <a:schemeClr val="accent5">
                    <a:lumMod val="75000"/>
                  </a:schemeClr>
                </a:solidFill>
              </a:rPr>
              <a:t>? ¿Qué es lo más positivo y lo más negativo a resaltar? ¿Hay novedades recientes dignas de ser compartidas en cuanto a avances y retrocesos? (5 minutos)</a:t>
            </a:r>
            <a:br>
              <a:rPr lang="es-BO" sz="20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es-BO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8D128B4-86D0-4207-AA4F-6B5F73F23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s-BO" dirty="0" smtClean="0"/>
              <a:t>La </a:t>
            </a:r>
            <a:r>
              <a:rPr lang="es-BO" dirty="0" smtClean="0"/>
              <a:t>Agencia Estatal de Vivienda (AEVIVIENDA) </a:t>
            </a:r>
            <a:r>
              <a:rPr lang="es-BO" dirty="0" smtClean="0"/>
              <a:t>, desde 2017 atiende el déficit cualitativo de vivienda incorporando AT </a:t>
            </a:r>
          </a:p>
          <a:p>
            <a:r>
              <a:rPr lang="es-BO" dirty="0"/>
              <a:t>D</a:t>
            </a:r>
            <a:r>
              <a:rPr lang="es-BO" dirty="0" smtClean="0"/>
              <a:t>iseño desde el 2018 de la Política Nacional de Desarrollo Integral de Ciudades que incluye un apartado sobre vivienda con apoyo de la ONU Hábitat  – un primer producto fue el diagnostico que en su primera versión (abril/19) no incluía la PSV , en la ultima versión (junio/19) si se incluye luego del proceso de incidencia realizado.</a:t>
            </a:r>
          </a:p>
          <a:p>
            <a:r>
              <a:rPr lang="es-BO" dirty="0" smtClean="0"/>
              <a:t>Paralelamente (desde 2018) se  encuentro en construcción la Política de Vivienda social proceso en el que participamos activamente para incluir </a:t>
            </a:r>
            <a:r>
              <a:rPr lang="es-BO" dirty="0" smtClean="0"/>
              <a:t> la </a:t>
            </a:r>
            <a:r>
              <a:rPr lang="es-BO" dirty="0" smtClean="0"/>
              <a:t>PSV como enfoque para el acceso y mejora de la vivienda </a:t>
            </a:r>
            <a:r>
              <a:rPr lang="es-BO" dirty="0" err="1" smtClean="0"/>
              <a:t>autoproducida</a:t>
            </a:r>
            <a:r>
              <a:rPr lang="es-BO" dirty="0" smtClean="0"/>
              <a:t> y/o </a:t>
            </a:r>
            <a:r>
              <a:rPr lang="es-BO" dirty="0" err="1" smtClean="0"/>
              <a:t>autogestionada</a:t>
            </a:r>
            <a:r>
              <a:rPr lang="es-B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922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A4190-7279-499F-AD6B-EB7CCBCB32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BO" sz="1800" b="1" dirty="0"/>
              <a:t>2. ¿Cuáles son las estrategias más contundentes o útiles entre las que hemos seguido para garantizar que los gobiernos locales o nacionales operen adecuadamente los elementos de la </a:t>
            </a:r>
            <a:r>
              <a:rPr lang="es-BO" sz="1800" b="1" dirty="0" err="1"/>
              <a:t>PyGSH</a:t>
            </a:r>
            <a:r>
              <a:rPr lang="es-BO" sz="1800" b="1" dirty="0"/>
              <a:t> en sus políticas públicas y en los instrumentos? ¿Cómo preservar las políticas que hemos logrado o las iniciativas que hemos impulsado frente a cambios en el liderazgo político u otros desafíos como la siempre mayor presencia de empresas privadas en el ámbito territorial y su control sobre el Estado, el daño ambiental y el cambio climático, la migración, entre otros factores? (5 minutos)</a:t>
            </a:r>
            <a:r>
              <a:rPr lang="es-BO" sz="1600" dirty="0"/>
              <a:t/>
            </a:r>
            <a:br>
              <a:rPr lang="es-BO" sz="1600" dirty="0"/>
            </a:br>
            <a:endParaRPr lang="es-BO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FD8386F-4273-4B4A-BE73-AE83703E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s-BO" dirty="0" smtClean="0"/>
              <a:t>Generación de conocimiento – investigaciones aplicadas – argumentos solidos para la incidencia política </a:t>
            </a:r>
            <a:r>
              <a:rPr lang="es-BO" dirty="0"/>
              <a:t>- Estrategias : presentación de documentos a los consultores de </a:t>
            </a:r>
            <a:r>
              <a:rPr lang="es-BO" dirty="0" err="1"/>
              <a:t>Onu</a:t>
            </a:r>
            <a:r>
              <a:rPr lang="es-BO" dirty="0"/>
              <a:t> </a:t>
            </a:r>
            <a:r>
              <a:rPr lang="es-BO" dirty="0" err="1"/>
              <a:t>Habitat</a:t>
            </a:r>
            <a:r>
              <a:rPr lang="es-BO" dirty="0"/>
              <a:t> (estudios y propuestas </a:t>
            </a:r>
            <a:r>
              <a:rPr lang="es-BO" dirty="0" err="1"/>
              <a:t>ej</a:t>
            </a:r>
            <a:r>
              <a:rPr lang="es-BO" dirty="0"/>
              <a:t> Política estatal de vivienda , índice de desarrollo </a:t>
            </a:r>
            <a:r>
              <a:rPr lang="es-BO" dirty="0" err="1"/>
              <a:t>sociohabitacional</a:t>
            </a:r>
            <a:r>
              <a:rPr lang="es-BO" dirty="0"/>
              <a:t>, </a:t>
            </a:r>
            <a:r>
              <a:rPr lang="es-BO" dirty="0" err="1"/>
              <a:t>etc</a:t>
            </a:r>
            <a:r>
              <a:rPr lang="es-BO" dirty="0" smtClean="0"/>
              <a:t>); participación en consultas, grupos focales, eventos y seminarios para posicionar la </a:t>
            </a:r>
            <a:r>
              <a:rPr lang="es-BO" dirty="0" err="1" smtClean="0"/>
              <a:t>PyGSH</a:t>
            </a:r>
            <a:r>
              <a:rPr lang="es-BO" dirty="0" smtClean="0"/>
              <a:t>.</a:t>
            </a:r>
            <a:endParaRPr lang="es-BO" dirty="0" smtClean="0"/>
          </a:p>
          <a:p>
            <a:r>
              <a:rPr lang="es-BO" dirty="0" smtClean="0"/>
              <a:t>En el caso Boliviano no hay todavía  ganancias desde la implementación de normativa, </a:t>
            </a:r>
            <a:r>
              <a:rPr lang="es-BO" dirty="0" smtClean="0"/>
              <a:t>políticas, </a:t>
            </a:r>
            <a:r>
              <a:rPr lang="es-BO" dirty="0" smtClean="0"/>
              <a:t>programas y proyectos que incluyan la </a:t>
            </a:r>
            <a:r>
              <a:rPr lang="es-BO" dirty="0" err="1" smtClean="0"/>
              <a:t>PyGSH</a:t>
            </a:r>
            <a:r>
              <a:rPr lang="es-BO" dirty="0" smtClean="0"/>
              <a:t> por lo que es una tarea continua la incidencia </a:t>
            </a:r>
            <a:r>
              <a:rPr lang="es-BO" dirty="0" smtClean="0"/>
              <a:t>política.</a:t>
            </a:r>
            <a:endParaRPr lang="es-BO" dirty="0" smtClean="0"/>
          </a:p>
          <a:p>
            <a:r>
              <a:rPr lang="es-BO" dirty="0" smtClean="0"/>
              <a:t>Lo ganado con la Política Estatal de vivienda (2009-2010) se </a:t>
            </a:r>
            <a:r>
              <a:rPr lang="es-BO" dirty="0" smtClean="0"/>
              <a:t>quedó </a:t>
            </a:r>
            <a:r>
              <a:rPr lang="es-BO" dirty="0" smtClean="0"/>
              <a:t>en simples </a:t>
            </a:r>
            <a:r>
              <a:rPr lang="es-BO" dirty="0" smtClean="0"/>
              <a:t>enunciados, </a:t>
            </a:r>
            <a:r>
              <a:rPr lang="es-BO" dirty="0" smtClean="0"/>
              <a:t>queda contextualizar y hacer los ajustes, sin embargo fue un insumo para la elaboración de la Política de Vivienda Social (2019) por parte del VMVU. </a:t>
            </a:r>
          </a:p>
          <a:p>
            <a:endParaRPr lang="es-BO" dirty="0" smtClean="0"/>
          </a:p>
          <a:p>
            <a:endParaRPr lang="es-BO" dirty="0" smtClean="0"/>
          </a:p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117329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BDB39A-2255-46CA-A4F1-6696EBB0F0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s-BO" sz="2000" b="1" dirty="0"/>
              <a:t>3. ¿En tú país se garantiza el acceso al suelo asequible? ¿Qué formas de financiamiento han implementado y bajo qué esquema: social (ahorro previo, aportaciones en especie o en trabajo de los participantes o voluntarios, etc.), público (subsidio y/o crédito), privado (crédito) o combinaciones entre ambos?  (5 minutos</a:t>
            </a:r>
            <a:r>
              <a:rPr lang="es-BO" sz="2000" b="1" dirty="0" smtClean="0"/>
              <a:t>)</a:t>
            </a:r>
            <a:endParaRPr lang="es-BO" sz="2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5CB50DE-3FEC-4B29-9877-7699BD0E4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382" y="1825624"/>
            <a:ext cx="10342418" cy="492153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BO" sz="2000" dirty="0" smtClean="0"/>
              <a:t>Existe un mercado desregulado del suelo que promueve el crecimiento extensivo de baja densidad de las ciudades en su periferia. La especulación y mercantilización son las características de este mercado.</a:t>
            </a:r>
          </a:p>
          <a:p>
            <a:r>
              <a:rPr lang="es-BO" sz="2000" dirty="0" smtClean="0"/>
              <a:t>Especulación inmobiliaria del suelo para generar condominios de alto estándar (</a:t>
            </a:r>
            <a:r>
              <a:rPr lang="es-BO" sz="2000" dirty="0" err="1" smtClean="0"/>
              <a:t>ej</a:t>
            </a:r>
            <a:r>
              <a:rPr lang="es-BO" sz="2000" dirty="0" smtClean="0"/>
              <a:t> Santa Cruz – la ciudad de los sueños incluyendo playas artificiales que atenta a la sostenibilidad ambiental ) </a:t>
            </a:r>
          </a:p>
          <a:p>
            <a:r>
              <a:rPr lang="es-BO" sz="2000" dirty="0" smtClean="0"/>
              <a:t>La AEVIVIENDA oferta programas  con subsidio habitacional,  donde se combina aporte propio y crédito a tasas subsidiadas. Para proyectos de mejoramiento se incluye la AT pero facilitada por Empresas constructoras.</a:t>
            </a:r>
          </a:p>
          <a:p>
            <a:r>
              <a:rPr lang="es-BO" sz="2000" dirty="0" smtClean="0"/>
              <a:t>Por mandato de la Ley de servicios financieros existe el financiamiento de la “vivienda de interés social” con tasas reguladas (5 al 6,5 %), sin cuota inicial , extinción de la deuda ante </a:t>
            </a:r>
            <a:r>
              <a:rPr lang="es-BO" sz="2000" dirty="0" smtClean="0"/>
              <a:t>remate, </a:t>
            </a:r>
            <a:r>
              <a:rPr lang="es-BO" sz="2000" dirty="0" smtClean="0"/>
              <a:t>fondo de garantía. Estos créditos en general hipotecarios no llegaron a la gente que necesita </a:t>
            </a:r>
            <a:r>
              <a:rPr lang="es-BO" sz="2000" dirty="0" smtClean="0"/>
              <a:t>vivienda, </a:t>
            </a:r>
            <a:r>
              <a:rPr lang="es-BO" sz="2000" dirty="0" smtClean="0"/>
              <a:t>promovió la especulación en el mercado de suelos y una fuerte participación del sector inmobiliario. </a:t>
            </a:r>
          </a:p>
          <a:p>
            <a:r>
              <a:rPr lang="es-BO" sz="2000" dirty="0" smtClean="0"/>
              <a:t>Las pocas experiencias de financiamiento alternativo dejaron de operar por no alcanzar a cubrir los altos costos de la regulación y supervisión impuesta por la Ley de Servicios Financieros y la ASFI.</a:t>
            </a:r>
            <a:endParaRPr lang="es-BO" sz="2000" dirty="0"/>
          </a:p>
        </p:txBody>
      </p:sp>
    </p:spTree>
    <p:extLst>
      <p:ext uri="{BB962C8B-B14F-4D97-AF65-F5344CB8AC3E}">
        <p14:creationId xmlns:p14="http://schemas.microsoft.com/office/powerpoint/2010/main" val="171502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63BA57-A65E-47E7-A706-CA9DB8570F4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BO" sz="2000" b="1" dirty="0"/>
              <a:t>4. ¿Qué deberían plantearse este grupo y la oficina de HIC-AL para complementar de forma efectiva su trabajo de sistematización, difusión, formación, solidaridad, articulación e incidencia (favor de plantear propuestas concretas)? ¿Sería valioso recuperar la experiencia de los Comités Populares rumbo a Hábitat III y en qué sentido? ¿Qué otras experiencias de articulación han resultado especialmente útiles y qué podríamos aprender de ellas?</a:t>
            </a:r>
            <a:br>
              <a:rPr lang="es-BO" sz="2000" b="1" dirty="0"/>
            </a:br>
            <a:endParaRPr lang="es-BO" sz="2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F88FAA7-74BA-4375-B79E-9C0F2DE3A14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s-BO" dirty="0" smtClean="0"/>
              <a:t>La difusión y formación es clave , en las universidades en cursos multidisciplinarios – crear paquetes funcionales que puedan ser fácilmente replicados acompañados de videos , un Kit de herramientas sobre la </a:t>
            </a:r>
            <a:r>
              <a:rPr lang="es-BO" dirty="0" err="1" smtClean="0"/>
              <a:t>PyGSH</a:t>
            </a:r>
            <a:r>
              <a:rPr lang="es-BO" dirty="0" smtClean="0"/>
              <a:t> </a:t>
            </a:r>
          </a:p>
          <a:p>
            <a:r>
              <a:rPr lang="es-BO" dirty="0" smtClean="0"/>
              <a:t>Universidades abiertas a la comunidad con cursos cortos sobre PYGSH – Derecho a la Ciudad  (jóvenes  no universitarios, organizaciones de mujeres , dirigencias vecinales , etc. )</a:t>
            </a:r>
          </a:p>
          <a:p>
            <a:r>
              <a:rPr lang="es-BO" dirty="0" smtClean="0"/>
              <a:t>Producción de materiales de comunicación versátiles adaptables, flexibles para difundir la importancia de apoyar la </a:t>
            </a:r>
            <a:r>
              <a:rPr lang="es-BO" dirty="0" err="1" smtClean="0"/>
              <a:t>PyGSH</a:t>
            </a:r>
            <a:endParaRPr lang="es-BO" dirty="0" smtClean="0"/>
          </a:p>
          <a:p>
            <a:r>
              <a:rPr lang="es-BO" dirty="0" smtClean="0"/>
              <a:t>Documentar casos emblemáticos de forma permanente – utilizando la pagina web de HIC-AL y sistematizando lo que llegue de forma periódica. </a:t>
            </a:r>
          </a:p>
          <a:p>
            <a:r>
              <a:rPr lang="es-BO" dirty="0" smtClean="0"/>
              <a:t>Diseñar indicadores de monitoreo , sobre cual es la dimensión de la </a:t>
            </a:r>
            <a:r>
              <a:rPr lang="es-BO" dirty="0" err="1" smtClean="0"/>
              <a:t>PyGSH</a:t>
            </a:r>
            <a:r>
              <a:rPr lang="es-BO" dirty="0" smtClean="0"/>
              <a:t> en AL. </a:t>
            </a:r>
          </a:p>
          <a:p>
            <a:r>
              <a:rPr lang="es-BO" dirty="0" smtClean="0"/>
              <a:t>En Bolivia hemos continuado el apoyo a los CPH existe un directorio a nivel nacional y se han sumado CP de Tarija, </a:t>
            </a:r>
            <a:r>
              <a:rPr lang="es-BO" dirty="0" smtClean="0"/>
              <a:t>Sucre, </a:t>
            </a:r>
            <a:r>
              <a:rPr lang="es-BO" dirty="0" smtClean="0"/>
              <a:t>Beni, Pando a los que ya existían que eran de La Paz-El Alto, Cochabamba, Santa Cruz y Oruro, Están jugando un importante rol de consulta y propuestas en el proceso paralelo de diseño de las políticas de ciudades y de vivienda. Su bandera de lucha es la propiedad colectiva  y la </a:t>
            </a:r>
            <a:r>
              <a:rPr lang="es-BO" dirty="0" err="1" smtClean="0"/>
              <a:t>PyGSH</a:t>
            </a:r>
            <a:r>
              <a:rPr lang="es-BO" dirty="0" smtClean="0"/>
              <a:t> y vivienda. </a:t>
            </a:r>
          </a:p>
          <a:p>
            <a:r>
              <a:rPr lang="es-BO" dirty="0" smtClean="0"/>
              <a:t>RENASEH /La Paz , esta diseñando un proyecto para fortalecer al CP a partir de trabajar con los damnificados de desastres , es un fenómeno recurrente en esta ciudad y encuentra a la gente desorganizada sin conocimientos e información que les permita adecuadamente enfrentar un dialogo de exigibilidad y defensa de sus derechos a tiempo de negociar las condiciones de la reconstrucción o relocalización.  </a:t>
            </a:r>
          </a:p>
          <a:p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1348004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1061</Words>
  <Application>Microsoft Office PowerPoint</Application>
  <PresentationFormat>Personalizado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RED HABITÁT – BOLIVIA </vt:lpstr>
      <vt:lpstr>1. ¿Cómo han incorporado los gobiernos locales/nacionales los elementos de la PyGSH a sus políticas e instrumentos? ¿Las variables económicas han impactado la definición de políticas en torno a la PyGSH? ¿Qué es lo más positivo y lo más negativo a resaltar? ¿Hay novedades recientes dignas de ser compartidas en cuanto a avances y retrocesos? (5 minutos) </vt:lpstr>
      <vt:lpstr>2. ¿Cuáles son las estrategias más contundentes o útiles entre las que hemos seguido para garantizar que los gobiernos locales o nacionales operen adecuadamente los elementos de la PyGSH en sus políticas públicas y en los instrumentos? ¿Cómo preservar las políticas que hemos logrado o las iniciativas que hemos impulsado frente a cambios en el liderazgo político u otros desafíos como la siempre mayor presencia de empresas privadas en el ámbito territorial y su control sobre el Estado, el daño ambiental y el cambio climático, la migración, entre otros factores? (5 minutos) </vt:lpstr>
      <vt:lpstr>3. ¿En tú país se garantiza el acceso al suelo asequible? ¿Qué formas de financiamiento han implementado y bajo qué esquema: social (ahorro previo, aportaciones en especie o en trabajo de los participantes o voluntarios, etc.), público (subsidio y/o crédito), privado (crédito) o combinaciones entre ambos?  (5 minutos)</vt:lpstr>
      <vt:lpstr>4. ¿Qué deberían plantearse este grupo y la oficina de HIC-AL para complementar de forma efectiva su trabajo de sistematización, difusión, formación, solidaridad, articulación e incidencia (favor de plantear propuestas concretas)? ¿Sería valioso recuperar la experiencia de los Comités Populares rumbo a Hábitat III y en qué sentido? ¿Qué otras experiencias de articulación han resultado especialmente útiles y qué podríamos aprender de ellas?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HIC</cp:lastModifiedBy>
  <cp:revision>20</cp:revision>
  <cp:lastPrinted>2019-08-07T19:29:58Z</cp:lastPrinted>
  <dcterms:created xsi:type="dcterms:W3CDTF">2019-08-03T21:08:01Z</dcterms:created>
  <dcterms:modified xsi:type="dcterms:W3CDTF">2019-08-15T22:33:11Z</dcterms:modified>
</cp:coreProperties>
</file>