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48" r:id="rId3"/>
  </p:sldMasterIdLst>
  <p:sldIdLst>
    <p:sldId id="256" r:id="rId4"/>
    <p:sldId id="257" r:id="rId5"/>
    <p:sldId id="258" r:id="rId6"/>
    <p:sldId id="259" r:id="rId7"/>
  </p:sldIdLst>
  <p:sldSz cy="6858000" cx="12192000"/>
  <p:notesSz cx="6858000" cy="9144000"/>
  <p:defaultTextStyle>
    <a:defPPr lvl="0">
      <a:defRPr lang="es-PE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3A2CC15-20D8-456D-8214-4370E3765A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8377BEB-F6C0-4799-8B60-990DF76D79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F3AD905-C2B5-4025-B918-EEE47744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A6E-95B4-40D9-B557-88B0680BA654}" type="datetimeFigureOut">
              <a:rPr lang="es-PE" smtClean="0"/>
              <a:pPr/>
              <a:t>09/08/2019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BEF3F7D-1EF8-413D-8ACE-0DFC69F80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C66F4BB-3B59-4D43-8367-DC1E5A412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2F82-5F7C-444F-A8FF-52BFAEF19E3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11419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7674A34-3B67-4C54-A4AB-AE3C50A5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6180348-DD63-4816-8547-318DEEF18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C219806-64EC-4EFA-98DA-1531BBA35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A6E-95B4-40D9-B557-88B0680BA654}" type="datetimeFigureOut">
              <a:rPr lang="es-PE" smtClean="0"/>
              <a:pPr/>
              <a:t>09/08/2019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D4DAF3E6-B5EF-421A-9A73-9C5C83D35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7975D16-85D7-409C-93C3-6276A3EE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2F82-5F7C-444F-A8FF-52BFAEF19E3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71423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C36FA8D8-37EA-4094-96AB-2B323BC2F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7ADD539-1277-4FF2-B82B-48D1AB5DC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567EEB8-6251-4653-ADCE-D938C0993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A6E-95B4-40D9-B557-88B0680BA654}" type="datetimeFigureOut">
              <a:rPr lang="es-PE" smtClean="0"/>
              <a:pPr/>
              <a:t>09/08/2019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4D7B9CAE-A29F-4BF0-B71A-7D3FA4D7F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DFDCC6E-D3F1-4EAC-80E0-B686CA22C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2F82-5F7C-444F-A8FF-52BFAEF19E3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97699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862FC9-88F7-466F-8215-A96D62FF1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01B0DB9-E055-4B10-8783-8DB934B20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8229B9E-2F18-4AA7-8834-E28EA406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A6E-95B4-40D9-B557-88B0680BA654}" type="datetimeFigureOut">
              <a:rPr lang="es-PE" smtClean="0"/>
              <a:pPr/>
              <a:t>09/08/2019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15F4EC8-F0E2-4D09-A6AD-EE2C907B0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8F718F43-CAA2-4005-854D-58A8F6D84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2F82-5F7C-444F-A8FF-52BFAEF19E3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2303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F8E1F45-BE9C-4161-A387-651A74C49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0724B72-C487-4B67-A558-B4CEE485A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BB963CD-D106-4160-9F49-D56D2C48D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A6E-95B4-40D9-B557-88B0680BA654}" type="datetimeFigureOut">
              <a:rPr lang="es-PE" smtClean="0"/>
              <a:pPr/>
              <a:t>09/08/2019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AD94335-C711-45B6-BE7D-03F3896E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081EE61-0F31-4685-BD28-E01EE67D1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2F82-5F7C-444F-A8FF-52BFAEF19E3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97275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3E9D00B-0F7A-4BEE-9195-83FB28622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6DF66C7-5641-43E4-9551-82886DED7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53817D4E-4034-4450-977C-505E8EBE2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A065FF1-102A-4B02-9288-B2DC582AC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A6E-95B4-40D9-B557-88B0680BA654}" type="datetimeFigureOut">
              <a:rPr lang="es-PE" smtClean="0"/>
              <a:pPr/>
              <a:t>09/08/2019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B5945F1-31EC-41D3-AD5D-59E7B92E9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443D2CA-FBBB-4040-8A21-CF1A355CF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2F82-5F7C-444F-A8FF-52BFAEF19E3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72178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5BE5E5-6CBE-480F-93AA-85A52015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0389AF8-466B-47D2-9C1C-126A77F4A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82C8C1A-581E-45C6-B6D3-D08B0FFE6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33834C1-4E7F-4DF8-8A05-4CB2ED8795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2885A046-8669-4CD2-B5BE-1B37C623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A92C5C1E-761B-4D25-A932-B1B652729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A6E-95B4-40D9-B557-88B0680BA654}" type="datetimeFigureOut">
              <a:rPr lang="es-PE" smtClean="0"/>
              <a:pPr/>
              <a:t>09/08/2019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EA4622EE-EAC6-44F9-A39B-D234C1C9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7698BF0F-DECD-4C00-94CF-5BAB6EC5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2F82-5F7C-444F-A8FF-52BFAEF19E3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43524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B82CF5-CA60-4660-BCC4-3D6171E4B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6C866B9-101F-4D22-B7B1-306C0ED4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A6E-95B4-40D9-B557-88B0680BA654}" type="datetimeFigureOut">
              <a:rPr lang="es-PE" smtClean="0"/>
              <a:pPr/>
              <a:t>09/08/2019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37C93CA9-D48F-46E0-960F-2897686EB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54A195C-2864-4534-B22B-9625CC91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2F82-5F7C-444F-A8FF-52BFAEF19E3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6778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DB078D55-BB95-45DA-95A2-A8B022ED7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A6E-95B4-40D9-B557-88B0680BA654}" type="datetimeFigureOut">
              <a:rPr lang="es-PE" smtClean="0"/>
              <a:pPr/>
              <a:t>09/08/2019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B8CF3EF-499E-4897-B1C6-CE9B47E9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FAC3F47D-2A71-447F-9C86-9CB3DBC3E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2F82-5F7C-444F-A8FF-52BFAEF19E3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66339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0496EEC-7E6B-4852-BCAB-99ADF7AD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4BB7039-8F98-440A-88CC-D3CD59CE9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77867924-8B64-4CAC-9D68-02EF592B6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C5364617-4C6C-4774-BBCC-297956E4E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A6E-95B4-40D9-B557-88B0680BA654}" type="datetimeFigureOut">
              <a:rPr lang="es-PE" smtClean="0"/>
              <a:pPr/>
              <a:t>09/08/2019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C5A38DF0-6575-4937-92B6-3F5D925A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BD3CE39-1B6B-41DB-BE8B-3B255CEC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2F82-5F7C-444F-A8FF-52BFAEF19E3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20799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634D348-3D7B-4F27-8133-37B38C962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CE86E079-C5E6-4696-B160-E8CB264DD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CA5ACE2-8BEA-4B8B-99E9-1F5508A64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C55B08B-AAF3-4CF8-9F25-BE289F41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5A6E-95B4-40D9-B557-88B0680BA654}" type="datetimeFigureOut">
              <a:rPr lang="es-PE" smtClean="0"/>
              <a:pPr/>
              <a:t>09/08/2019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6968A59-6071-4E62-8646-7382B0C11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85596BE-4963-431A-B4D3-B7BA2DE06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D2F82-5F7C-444F-A8FF-52BFAEF19E3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89112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1448F85A-6A99-4B42-9DFB-0EA3441F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5BBF445-F6AE-49D9-8E1C-B1D623485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A16AE7F-B25D-4855-A6B4-8CC23ECB5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55A6E-95B4-40D9-B557-88B0680BA654}" type="datetimeFigureOut">
              <a:rPr lang="es-PE" smtClean="0"/>
              <a:pPr/>
              <a:t>09/08/2019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5072107-0B91-4178-B428-F8377213D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F5AC14D-F01D-43E5-96F2-6DD11E4CE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D2F82-5F7C-444F-A8FF-52BFAEF19E3F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68060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A8EC5833-1D48-450B-AAC9-9DCEAC8FF125}"/>
              </a:ext>
            </a:extLst>
          </p:cNvPr>
          <p:cNvSpPr/>
          <p:nvPr/>
        </p:nvSpPr>
        <p:spPr>
          <a:xfrm>
            <a:off x="2758191" y="146756"/>
            <a:ext cx="930963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b="1" dirty="0"/>
              <a:t>En el Perú la pregunta debiera ser ¿</a:t>
            </a:r>
            <a:r>
              <a:rPr lang="es-PE" sz="2000" b="1" dirty="0" smtClean="0"/>
              <a:t>cómo el modelo  ha desincorporado </a:t>
            </a:r>
            <a:r>
              <a:rPr lang="es-PE" sz="2000" b="1" dirty="0"/>
              <a:t>o desmontado </a:t>
            </a:r>
            <a:r>
              <a:rPr lang="es-PE" sz="2000" b="1" dirty="0" smtClean="0"/>
              <a:t>lo poco avanzado en  </a:t>
            </a:r>
            <a:r>
              <a:rPr lang="es-PE" sz="2000" b="1" dirty="0" err="1" smtClean="0"/>
              <a:t>PyGSH</a:t>
            </a:r>
            <a:r>
              <a:rPr lang="es-PE" sz="2000" b="1" dirty="0" smtClean="0"/>
              <a:t> desde el Estado?</a:t>
            </a:r>
            <a:endParaRPr lang="es-PE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Desde 1993 la vivienda dejo de ser un derecho </a:t>
            </a:r>
            <a:r>
              <a:rPr lang="es-PE" sz="2000" dirty="0" smtClean="0"/>
              <a:t>constitucionalizado. Desde 1993 toda solución habitacional pasa por manos del capital inmobiliario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 smtClean="0"/>
              <a:t>Se desmonto </a:t>
            </a:r>
            <a:r>
              <a:rPr lang="es-PE" sz="2000" dirty="0"/>
              <a:t>el FONAVI, ENACE y se liquidaron el Banco de la Vivienda y </a:t>
            </a:r>
            <a:r>
              <a:rPr lang="es-PE" sz="2000" dirty="0" smtClean="0"/>
              <a:t>las Mutuales </a:t>
            </a:r>
            <a:r>
              <a:rPr lang="es-PE" sz="2000" dirty="0"/>
              <a:t>de </a:t>
            </a:r>
            <a:r>
              <a:rPr lang="es-PE" sz="2000" dirty="0" smtClean="0"/>
              <a:t>Vivienda Experiencias </a:t>
            </a:r>
            <a:r>
              <a:rPr lang="es-PE" sz="2000" dirty="0"/>
              <a:t>de </a:t>
            </a:r>
            <a:r>
              <a:rPr lang="es-PE" sz="2000" dirty="0" smtClean="0"/>
              <a:t>UPIS y de </a:t>
            </a:r>
            <a:r>
              <a:rPr lang="es-PE" sz="2000" dirty="0" err="1" smtClean="0"/>
              <a:t>CUAs</a:t>
            </a:r>
            <a:r>
              <a:rPr lang="es-PE" sz="2000" dirty="0" smtClean="0"/>
              <a:t> no se convirtieron en políticas públicas. </a:t>
            </a:r>
            <a:endParaRPr lang="es-P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 smtClean="0"/>
              <a:t>MI </a:t>
            </a:r>
            <a:r>
              <a:rPr lang="es-PE" sz="2000" dirty="0"/>
              <a:t>VIVIENDA ejecuta a través de los bancos comerciales y las empresas constructoras, soluciones habitacionales, donde los beneficiarios son centralmente los sectores A, B y C a los que además se les ofrece bono de 33, 600 soles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000" dirty="0"/>
              <a:t>Los empobrecidos pueden acceder a bono de 22,890 soles si tienen terreno legalizado sobre el que construir y bono de 9, 600 si quieren mejorar su vivienda. Los bonos se </a:t>
            </a:r>
            <a:r>
              <a:rPr lang="es-PE" sz="2000" dirty="0" smtClean="0"/>
              <a:t>canalizan </a:t>
            </a:r>
            <a:r>
              <a:rPr lang="es-PE" sz="2000" dirty="0"/>
              <a:t>a través de las ET.</a:t>
            </a:r>
          </a:p>
          <a:p>
            <a:r>
              <a:rPr lang="es-PE" sz="2000" dirty="0" smtClean="0"/>
              <a:t>Perú </a:t>
            </a:r>
            <a:r>
              <a:rPr lang="es-PE" sz="2000" dirty="0"/>
              <a:t>es el tercer país </a:t>
            </a:r>
            <a:r>
              <a:rPr lang="es-PE" sz="2000" dirty="0" smtClean="0"/>
              <a:t>en América Latina con </a:t>
            </a:r>
            <a:r>
              <a:rPr lang="es-PE" sz="2000" dirty="0"/>
              <a:t>mayor déficit habitacional después de:  Nicaragua y Bolivia, Nuestro déficit es de 1millón 800 mil viviendas. (1/3 de ellos es déficit cuantitativo y 2/3 cualitativo)</a:t>
            </a:r>
          </a:p>
          <a:p>
            <a:endParaRPr lang="es-PE" sz="1000" dirty="0"/>
          </a:p>
          <a:p>
            <a:r>
              <a:rPr lang="es-PE" sz="2000" dirty="0"/>
              <a:t>Según el INEI. Solo en el Cercado de Lima hay 101,689 habitantes que viven en  18,017 viviendas </a:t>
            </a:r>
            <a:r>
              <a:rPr lang="es-PE" sz="2000" dirty="0" smtClean="0"/>
              <a:t>en </a:t>
            </a:r>
            <a:r>
              <a:rPr lang="es-PE" sz="2000" dirty="0"/>
              <a:t>riesgo de colapso (de ellas cerca de 10 mil en alto riesgo, frente a sucesos físicos, climáticos o cotidianos)</a:t>
            </a:r>
          </a:p>
          <a:p>
            <a:endParaRPr lang="es-PE" sz="1000" dirty="0"/>
          </a:p>
          <a:p>
            <a:r>
              <a:rPr lang="es-PE" sz="2000" dirty="0"/>
              <a:t>Según el Plan Metropolitano de Prevención de </a:t>
            </a:r>
            <a:r>
              <a:rPr lang="es-PE" sz="2000" dirty="0" smtClean="0"/>
              <a:t>Desastres, </a:t>
            </a:r>
            <a:r>
              <a:rPr lang="es-PE" sz="2000" dirty="0"/>
              <a:t>en </a:t>
            </a:r>
            <a:r>
              <a:rPr lang="es-PE" sz="2000" dirty="0" smtClean="0"/>
              <a:t>LM hay </a:t>
            </a:r>
            <a:r>
              <a:rPr lang="es-PE" sz="2000" dirty="0"/>
              <a:t>5 mil AH, </a:t>
            </a:r>
            <a:r>
              <a:rPr lang="es-PE" sz="2000" dirty="0" smtClean="0"/>
              <a:t>de los </a:t>
            </a:r>
            <a:r>
              <a:rPr lang="es-PE" sz="2000" dirty="0"/>
              <a:t>cuales 3 mil están en riesgo y de ellos 450 AH deberían ser relocalizados por alto riesgo.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F2E974B-F2C0-4D04-8ACF-2E121941FA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2608290" cy="398005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B41BBC6D-405C-4B2A-93EE-F1B74BDA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601156"/>
            <a:ext cx="2593299" cy="325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505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65D4E18-62D9-4856-80AF-24A79FBF1D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028" r="1026" b="-2"/>
          <a:stretch/>
        </p:blipFill>
        <p:spPr>
          <a:xfrm>
            <a:off x="0" y="-1"/>
            <a:ext cx="2352019" cy="326062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3525535-AA4D-4C40-BC33-1A8184A1E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72" r="16483" b="-1"/>
          <a:stretch/>
        </p:blipFill>
        <p:spPr>
          <a:xfrm>
            <a:off x="0" y="3300831"/>
            <a:ext cx="4062714" cy="355716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CBABE8D9-FB49-4B66-B733-62CC542DEEAC}"/>
              </a:ext>
            </a:extLst>
          </p:cNvPr>
          <p:cNvSpPr/>
          <p:nvPr/>
        </p:nvSpPr>
        <p:spPr>
          <a:xfrm>
            <a:off x="2296860" y="-67733"/>
            <a:ext cx="9895140" cy="3368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2400" dirty="0" smtClean="0"/>
          </a:p>
          <a:p>
            <a:pPr algn="ctr"/>
            <a:endParaRPr lang="es-PE" sz="2400" dirty="0" smtClean="0"/>
          </a:p>
          <a:p>
            <a:pPr algn="ctr"/>
            <a:endParaRPr lang="es-PE" sz="2400" b="1" dirty="0" smtClean="0"/>
          </a:p>
          <a:p>
            <a:pPr algn="ctr"/>
            <a:r>
              <a:rPr lang="es-PE" sz="2400" b="1" dirty="0" smtClean="0"/>
              <a:t>Las estrategias que desde el CIDAP hemos implementado para  </a:t>
            </a:r>
            <a:r>
              <a:rPr lang="es-PE" sz="2400" b="1" dirty="0" smtClean="0"/>
              <a:t>Lograr </a:t>
            </a:r>
            <a:r>
              <a:rPr lang="es-PE" sz="2400" b="1" dirty="0" smtClean="0"/>
              <a:t>al</a:t>
            </a:r>
            <a:r>
              <a:rPr lang="es-PE" sz="2400" b="1" dirty="0" smtClean="0"/>
              <a:t>gunos  avances en la Producción </a:t>
            </a:r>
            <a:r>
              <a:rPr lang="es-PE" sz="2400" b="1" dirty="0" smtClean="0"/>
              <a:t>y Gestión Social del Hábitat, han sido:</a:t>
            </a:r>
          </a:p>
          <a:p>
            <a:pPr algn="ctr"/>
            <a:endParaRPr lang="es-PE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PE" sz="2400" dirty="0" smtClean="0"/>
              <a:t>Fortalecimiento de nuestras capacidades y las capacidades de los actores sociales con los que </a:t>
            </a:r>
            <a:r>
              <a:rPr lang="es-PE" sz="2400" dirty="0" smtClean="0"/>
              <a:t>trabajamos en </a:t>
            </a:r>
            <a:r>
              <a:rPr lang="es-PE" sz="2400" dirty="0" err="1" smtClean="0"/>
              <a:t>PyGSH</a:t>
            </a:r>
            <a:r>
              <a:rPr lang="es-PE" sz="2400" dirty="0" smtClean="0"/>
              <a:t>.</a:t>
            </a:r>
            <a:endParaRPr lang="es-PE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s-PE" sz="2400" dirty="0" smtClean="0"/>
              <a:t>Generación y gestión participativa de propuestas </a:t>
            </a:r>
            <a:r>
              <a:rPr lang="es-PE" sz="2400" dirty="0" smtClean="0"/>
              <a:t>que demandan cambio de modelo y modificación </a:t>
            </a:r>
            <a:r>
              <a:rPr lang="es-PE" sz="2400" dirty="0" smtClean="0"/>
              <a:t>constitucional, propuestas legislativas y de normas legales presentadas  a los diversos niveles de gobierno.</a:t>
            </a:r>
          </a:p>
          <a:p>
            <a:pPr marL="457200" indent="-457200" algn="just">
              <a:buFont typeface="+mj-lt"/>
              <a:buAutoNum type="arabicPeriod"/>
            </a:pPr>
            <a:endParaRPr lang="es-PE" sz="2400" dirty="0" smtClean="0"/>
          </a:p>
          <a:p>
            <a:pPr marL="457200" indent="-457200" algn="just">
              <a:buFont typeface="+mj-lt"/>
              <a:buAutoNum type="arabicPeriod"/>
            </a:pPr>
            <a:endParaRPr lang="es-PE" sz="2400" dirty="0" smtClean="0"/>
          </a:p>
          <a:p>
            <a:pPr algn="just">
              <a:buFont typeface="Arial" pitchFamily="34" charset="0"/>
              <a:buChar char="•"/>
            </a:pPr>
            <a:endParaRPr lang="es-PE" sz="2400" dirty="0"/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7AE77AA9-5331-42E9-8B1D-E24F3B8A9CEE}"/>
              </a:ext>
            </a:extLst>
          </p:cNvPr>
          <p:cNvSpPr/>
          <p:nvPr/>
        </p:nvSpPr>
        <p:spPr>
          <a:xfrm>
            <a:off x="4062714" y="3300831"/>
            <a:ext cx="8129286" cy="3557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 startAt="3"/>
            </a:pPr>
            <a:endParaRPr lang="es-PE" sz="2400" dirty="0" smtClean="0"/>
          </a:p>
          <a:p>
            <a:pPr marL="342900" indent="-342900" algn="just">
              <a:buFont typeface="+mj-lt"/>
              <a:buAutoNum type="arabicPeriod" startAt="3"/>
            </a:pPr>
            <a:endParaRPr lang="es-PE" sz="2400" dirty="0" smtClean="0"/>
          </a:p>
          <a:p>
            <a:pPr marL="342900" indent="-342900" algn="just">
              <a:buFont typeface="+mj-lt"/>
              <a:buAutoNum type="arabicPeriod" startAt="3"/>
            </a:pPr>
            <a:r>
              <a:rPr lang="es-PE" sz="2400" dirty="0" smtClean="0"/>
              <a:t>Articulación y concertación de nuestros esfuerzos institucionales y los esfuerzos de las organizaciones sociales de nuestro ámbito de trabajo con otras organizaciones y redes locales, nacionales e internacionales.</a:t>
            </a:r>
          </a:p>
          <a:p>
            <a:pPr marL="342900" indent="-342900" algn="just">
              <a:buFont typeface="+mj-lt"/>
              <a:buAutoNum type="arabicPeriod" startAt="3"/>
            </a:pPr>
            <a:r>
              <a:rPr lang="es-PE" sz="2400" dirty="0" smtClean="0"/>
              <a:t>Uso de los mecanismos de información, comunicación y movilización social para incidir en los poderes políticos.</a:t>
            </a:r>
          </a:p>
          <a:p>
            <a:pPr marL="342900" indent="-342900" algn="just">
              <a:buFont typeface="+mj-lt"/>
              <a:buAutoNum type="arabicPeriod" startAt="3"/>
            </a:pPr>
            <a:r>
              <a:rPr lang="es-PE" sz="2400" dirty="0" smtClean="0"/>
              <a:t>Sistematización y divulgación de las conquistas </a:t>
            </a:r>
          </a:p>
          <a:p>
            <a:pPr marL="342900" indent="-342900" algn="just">
              <a:buFont typeface="+mj-lt"/>
              <a:buAutoNum type="arabicPeriod" startAt="3"/>
            </a:pPr>
            <a:endParaRPr lang="es-PE" sz="2400" dirty="0" smtClean="0"/>
          </a:p>
          <a:p>
            <a:pPr marL="342900" indent="-342900" algn="just">
              <a:buFont typeface="+mj-lt"/>
              <a:buAutoNum type="arabicPeriod" startAt="3"/>
            </a:pPr>
            <a:endParaRPr lang="es-PE" sz="2400" dirty="0" smtClean="0"/>
          </a:p>
          <a:p>
            <a:pPr marL="342900" indent="-342900" algn="just">
              <a:buFont typeface="+mj-lt"/>
              <a:buAutoNum type="arabicPeriod" startAt="3"/>
            </a:pPr>
            <a:endParaRPr lang="es-PE" sz="2400" dirty="0" smtClean="0"/>
          </a:p>
          <a:p>
            <a:pPr marL="342900" indent="-342900" algn="just">
              <a:buFont typeface="+mj-lt"/>
              <a:buAutoNum type="arabicPeriod" startAt="3"/>
            </a:pPr>
            <a:endParaRPr lang="es-PE" sz="2400" dirty="0"/>
          </a:p>
        </p:txBody>
      </p:sp>
    </p:spTree>
    <p:extLst>
      <p:ext uri="{BB962C8B-B14F-4D97-AF65-F5344CB8AC3E}">
        <p14:creationId xmlns:p14="http://schemas.microsoft.com/office/powerpoint/2010/main" xmlns="" val="239662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9765" y="704538"/>
            <a:ext cx="2233534" cy="54714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8000" dirty="0" smtClean="0">
                <a:solidFill>
                  <a:schemeClr val="tx2"/>
                </a:solidFill>
                <a:latin typeface="Showcard Gothic" pitchFamily="82" charset="0"/>
              </a:rPr>
              <a:t>NO</a:t>
            </a:r>
            <a:endParaRPr lang="es-PE" sz="18000" dirty="0">
              <a:solidFill>
                <a:schemeClr val="tx2"/>
              </a:solidFill>
              <a:latin typeface="Showcard Gothic" pitchFamily="8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18152" y="179883"/>
            <a:ext cx="9129010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600" dirty="0" smtClean="0"/>
              <a:t>En el Perú existen:</a:t>
            </a:r>
          </a:p>
          <a:p>
            <a:r>
              <a:rPr lang="es-PE" sz="2600" b="1" dirty="0" smtClean="0"/>
              <a:t>El Programa MI LOTE</a:t>
            </a:r>
            <a:r>
              <a:rPr lang="es-PE" sz="2600" dirty="0" smtClean="0"/>
              <a:t>, que se plantea usar terrenos del Estado para  acondicionarlos y venderlos a los sectores empobrecidos. A la fecha los pilotos anunciados han quedado en eso.</a:t>
            </a:r>
          </a:p>
          <a:p>
            <a:r>
              <a:rPr lang="es-PE" sz="2600" b="1" dirty="0" smtClean="0"/>
              <a:t>El &lt;Programa Mi Terreno</a:t>
            </a:r>
            <a:r>
              <a:rPr lang="es-PE" sz="2600" dirty="0" smtClean="0"/>
              <a:t>, que promueve la compra de terrenos púbicos o privados  a través de préstamo  Bancario de hasta  (máximo 50 mil soles) si se garantizar el pago del 30% del valor del terreno como cuota inicial y se cuanta con una garantía hipotecaria.</a:t>
            </a:r>
          </a:p>
          <a:p>
            <a:endParaRPr lang="es-PE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600" dirty="0" smtClean="0"/>
              <a:t>Desde </a:t>
            </a:r>
            <a:r>
              <a:rPr lang="es-PE" sz="2600" dirty="0" smtClean="0"/>
              <a:t>siempre los </a:t>
            </a:r>
            <a:r>
              <a:rPr lang="es-PE" sz="2600" dirty="0" smtClean="0"/>
              <a:t>empobrecidos urbanos han  accedido al </a:t>
            </a:r>
            <a:r>
              <a:rPr lang="es-PE" sz="2600" dirty="0" smtClean="0"/>
              <a:t>suelo RESCATANDOLO y el </a:t>
            </a:r>
            <a:r>
              <a:rPr lang="es-PE" sz="2600" dirty="0" smtClean="0"/>
              <a:t>Estado reprimiendo o clientelizando para después formalizarlos  </a:t>
            </a:r>
            <a:r>
              <a:rPr lang="es-PE" sz="2600" dirty="0" smtClean="0"/>
              <a:t>bajo el enfoque de saneamiento físico y legal de la propiedad </a:t>
            </a:r>
            <a:r>
              <a:rPr lang="es-PE" sz="2600" dirty="0" smtClean="0"/>
              <a:t>informal (eso se hace a través de COFOPRI desde 1996.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2600" dirty="0" smtClean="0"/>
              <a:t>Los pobladores sin techo, se organizaron en el MST demandando Ley de Vivienda Social y Banco de tierras. </a:t>
            </a:r>
            <a:endParaRPr lang="es-PE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406407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F6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4793" y="284813"/>
            <a:ext cx="1131757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PE" sz="2800" dirty="0" smtClean="0"/>
              <a:t>Compartir y </a:t>
            </a:r>
            <a:r>
              <a:rPr lang="es-PE" sz="2800" dirty="0" smtClean="0"/>
              <a:t>consensuar nuestras </a:t>
            </a:r>
            <a:r>
              <a:rPr lang="es-PE" sz="2800" dirty="0" smtClean="0"/>
              <a:t>miradas a los procesos políticos relacionados con la </a:t>
            </a:r>
            <a:r>
              <a:rPr lang="es-PE" sz="2800" dirty="0" err="1" smtClean="0"/>
              <a:t>PyGSH</a:t>
            </a:r>
            <a:r>
              <a:rPr lang="es-PE" sz="2800" dirty="0" smtClean="0"/>
              <a:t> </a:t>
            </a:r>
            <a:r>
              <a:rPr lang="es-PE" sz="2800" dirty="0" smtClean="0"/>
              <a:t>en América Latina, haciéndole seguimiento a </a:t>
            </a:r>
            <a:r>
              <a:rPr lang="es-PE" sz="2800" dirty="0" smtClean="0"/>
              <a:t>la nueva agenda urbana, identificando avances </a:t>
            </a:r>
            <a:r>
              <a:rPr lang="es-PE" sz="2800" dirty="0" smtClean="0"/>
              <a:t>para visibilizarlos y generar impactos en nuestros países, así como denunciar y solidarizarnos frente a los retrocesos.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sz="2800" dirty="0" smtClean="0"/>
              <a:t>Mejorar nuestras estrategias de incidencia y las articulaciones nacionales e internacionales para </a:t>
            </a:r>
            <a:r>
              <a:rPr lang="es-PE" sz="2800" dirty="0" smtClean="0"/>
              <a:t>detener los </a:t>
            </a:r>
            <a:r>
              <a:rPr lang="es-PE" sz="2800" dirty="0" smtClean="0"/>
              <a:t>retrocesos y lograr avances significativos en la </a:t>
            </a:r>
            <a:r>
              <a:rPr lang="es-PE" sz="2800" dirty="0" err="1" smtClean="0"/>
              <a:t>PyGSH</a:t>
            </a:r>
            <a:r>
              <a:rPr lang="es-PE" sz="28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sz="2800" dirty="0" smtClean="0"/>
              <a:t>Construir colectivamente una red de aliados que son generadores de opinión internacional, para que hagan suya las demandas de las y los sin techo, sumándose a la demanda de que los gobiernos atiendan la </a:t>
            </a:r>
            <a:r>
              <a:rPr lang="es-PE" sz="2800" dirty="0" err="1" smtClean="0"/>
              <a:t>Py</a:t>
            </a:r>
            <a:r>
              <a:rPr lang="es-PE" sz="2800" dirty="0" smtClean="0"/>
              <a:t> GSH</a:t>
            </a:r>
            <a:r>
              <a:rPr lang="es-PE" sz="28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PE" sz="2800" dirty="0" smtClean="0"/>
              <a:t>Contar con un plan regional de acción que nos permita desarrollar incidencia en los encuentros </a:t>
            </a:r>
            <a:r>
              <a:rPr lang="es-PE" sz="2800" smtClean="0"/>
              <a:t>internacionales  relacionados con el HÁBITAT.</a:t>
            </a:r>
            <a:endParaRPr lang="es-PE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36084616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