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358" r:id="rId6"/>
    <p:sldId id="359" r:id="rId7"/>
    <p:sldId id="361" r:id="rId8"/>
    <p:sldId id="346" r:id="rId9"/>
    <p:sldId id="347" r:id="rId10"/>
    <p:sldId id="348" r:id="rId11"/>
    <p:sldId id="349" r:id="rId12"/>
    <p:sldId id="362" r:id="rId13"/>
    <p:sldId id="339" r:id="rId14"/>
  </p:sldIdLst>
  <p:sldSz cx="9144000" cy="6858000" type="screen4x3"/>
  <p:notesSz cx="7010400" cy="92964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60"/>
  </p:normalViewPr>
  <p:slideViewPr>
    <p:cSldViewPr>
      <p:cViewPr>
        <p:scale>
          <a:sx n="90" d="100"/>
          <a:sy n="90" d="100"/>
        </p:scale>
        <p:origin x="-19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C24BC-975E-D04A-B1EC-E8E1708BF252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4" y="1614949"/>
            <a:ext cx="3962393" cy="387145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95C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12109" y="4019986"/>
            <a:ext cx="4380271" cy="811570"/>
          </a:xfrm>
        </p:spPr>
        <p:txBody>
          <a:bodyPr anchor="b">
            <a:normAutofit/>
          </a:bodyPr>
          <a:lstStyle>
            <a:lvl1pPr algn="ctr">
              <a:defRPr sz="2850"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56853" y="4831557"/>
            <a:ext cx="3502742" cy="1388269"/>
          </a:xfrm>
        </p:spPr>
        <p:txBody>
          <a:bodyPr>
            <a:normAutofit/>
          </a:bodyPr>
          <a:lstStyle>
            <a:lvl1pPr marL="0" indent="0" algn="ctr">
              <a:buNone/>
              <a:defRPr sz="6450">
                <a:solidFill>
                  <a:schemeClr val="bg1"/>
                </a:solidFill>
                <a:latin typeface="Anydore" charset="0"/>
                <a:ea typeface="Anydore" charset="0"/>
                <a:cs typeface="Anydore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_tradnl"/>
              <a:t>Haga clic para modificar el estilo de subtítulo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3338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7698658" y="5712542"/>
            <a:ext cx="1098755" cy="138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61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9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66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8626" y="1584326"/>
            <a:ext cx="6236724" cy="1325563"/>
          </a:xfrm>
        </p:spPr>
        <p:txBody>
          <a:bodyPr/>
          <a:lstStyle>
            <a:lvl1pPr>
              <a:defRPr>
                <a:solidFill>
                  <a:srgbClr val="FFC51C"/>
                </a:solidFill>
                <a:latin typeface="Anydore" charset="0"/>
                <a:ea typeface="Anydore" charset="0"/>
                <a:cs typeface="Anydore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78626" y="3044825"/>
            <a:ext cx="6236724" cy="2254762"/>
          </a:xfrm>
        </p:spPr>
        <p:txBody>
          <a:bodyPr/>
          <a:lstStyle>
            <a:lvl1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1pPr>
            <a:lvl2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2pPr>
            <a:lvl3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3pPr>
            <a:lvl4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4pPr>
            <a:lvl5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991033" cy="6858000"/>
          </a:xfrm>
          <a:prstGeom prst="rect">
            <a:avLst/>
          </a:prstGeom>
          <a:solidFill>
            <a:srgbClr val="FFC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1" name="Marcador de contenido 2"/>
          <p:cNvSpPr>
            <a:spLocks noGrp="1"/>
          </p:cNvSpPr>
          <p:nvPr>
            <p:ph idx="10"/>
          </p:nvPr>
        </p:nvSpPr>
        <p:spPr>
          <a:xfrm>
            <a:off x="154858" y="2533548"/>
            <a:ext cx="1578077" cy="225476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  <a:lvl2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2pPr>
            <a:lvl3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3pPr>
            <a:lvl4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4pPr>
            <a:lvl5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61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278626" y="1584326"/>
            <a:ext cx="6236724" cy="1325563"/>
          </a:xfrm>
        </p:spPr>
        <p:txBody>
          <a:bodyPr/>
          <a:lstStyle>
            <a:lvl1pPr>
              <a:defRPr>
                <a:solidFill>
                  <a:srgbClr val="ED509B"/>
                </a:solidFill>
                <a:latin typeface="Anydore" charset="0"/>
                <a:ea typeface="Anydore" charset="0"/>
                <a:cs typeface="Anydore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2278626" y="3044825"/>
            <a:ext cx="6236724" cy="2254762"/>
          </a:xfrm>
        </p:spPr>
        <p:txBody>
          <a:bodyPr/>
          <a:lstStyle>
            <a:lvl1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1pPr>
            <a:lvl2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2pPr>
            <a:lvl3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3pPr>
            <a:lvl4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4pPr>
            <a:lvl5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  <p:sp>
        <p:nvSpPr>
          <p:cNvPr id="9" name="Rectángulo 8"/>
          <p:cNvSpPr/>
          <p:nvPr/>
        </p:nvSpPr>
        <p:spPr>
          <a:xfrm>
            <a:off x="0" y="0"/>
            <a:ext cx="1991033" cy="6858000"/>
          </a:xfrm>
          <a:prstGeom prst="rect">
            <a:avLst/>
          </a:prstGeom>
          <a:solidFill>
            <a:srgbClr val="ED5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>
              <a:solidFill>
                <a:srgbClr val="FFC51C"/>
              </a:solidFill>
            </a:endParaRPr>
          </a:p>
        </p:txBody>
      </p:sp>
      <p:sp>
        <p:nvSpPr>
          <p:cNvPr id="11" name="Marcador de contenido 2"/>
          <p:cNvSpPr>
            <a:spLocks noGrp="1"/>
          </p:cNvSpPr>
          <p:nvPr>
            <p:ph idx="10"/>
          </p:nvPr>
        </p:nvSpPr>
        <p:spPr>
          <a:xfrm>
            <a:off x="154858" y="2533548"/>
            <a:ext cx="1578077" cy="225476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  <a:lvl2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2pPr>
            <a:lvl3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3pPr>
            <a:lvl4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4pPr>
            <a:lvl5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0901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278626" y="1584326"/>
            <a:ext cx="6236724" cy="1325563"/>
          </a:xfrm>
        </p:spPr>
        <p:txBody>
          <a:bodyPr/>
          <a:lstStyle>
            <a:lvl1pPr>
              <a:defRPr>
                <a:solidFill>
                  <a:srgbClr val="0DADCB"/>
                </a:solidFill>
                <a:latin typeface="Anydore" charset="0"/>
                <a:ea typeface="Anydore" charset="0"/>
                <a:cs typeface="Anydore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2278626" y="3044825"/>
            <a:ext cx="6236724" cy="2254762"/>
          </a:xfrm>
        </p:spPr>
        <p:txBody>
          <a:bodyPr/>
          <a:lstStyle>
            <a:lvl1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1pPr>
            <a:lvl2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2pPr>
            <a:lvl3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3pPr>
            <a:lvl4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4pPr>
            <a:lvl5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  <p:sp>
        <p:nvSpPr>
          <p:cNvPr id="10" name="Rectángulo 9"/>
          <p:cNvSpPr/>
          <p:nvPr/>
        </p:nvSpPr>
        <p:spPr>
          <a:xfrm>
            <a:off x="0" y="0"/>
            <a:ext cx="1991033" cy="6858000"/>
          </a:xfrm>
          <a:prstGeom prst="rect">
            <a:avLst/>
          </a:prstGeom>
          <a:solidFill>
            <a:srgbClr val="0DA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>
              <a:solidFill>
                <a:srgbClr val="0DADCB"/>
              </a:solidFill>
            </a:endParaRPr>
          </a:p>
        </p:txBody>
      </p:sp>
      <p:sp>
        <p:nvSpPr>
          <p:cNvPr id="12" name="Marcador de contenido 2"/>
          <p:cNvSpPr>
            <a:spLocks noGrp="1"/>
          </p:cNvSpPr>
          <p:nvPr>
            <p:ph idx="10"/>
          </p:nvPr>
        </p:nvSpPr>
        <p:spPr>
          <a:xfrm>
            <a:off x="154858" y="2533548"/>
            <a:ext cx="1578077" cy="225476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  <a:lvl2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2pPr>
            <a:lvl3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3pPr>
            <a:lvl4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4pPr>
            <a:lvl5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592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2278626" y="1584326"/>
            <a:ext cx="6236724" cy="1325563"/>
          </a:xfrm>
        </p:spPr>
        <p:txBody>
          <a:bodyPr/>
          <a:lstStyle>
            <a:lvl1pPr>
              <a:defRPr>
                <a:solidFill>
                  <a:srgbClr val="95C244"/>
                </a:solidFill>
                <a:latin typeface="Anydore" charset="0"/>
                <a:ea typeface="Anydore" charset="0"/>
                <a:cs typeface="Anydore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2278626" y="3044825"/>
            <a:ext cx="6236724" cy="2254762"/>
          </a:xfrm>
        </p:spPr>
        <p:txBody>
          <a:bodyPr/>
          <a:lstStyle>
            <a:lvl1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1pPr>
            <a:lvl2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2pPr>
            <a:lvl3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3pPr>
            <a:lvl4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4pPr>
            <a:lvl5pPr>
              <a:defRPr b="0" i="0">
                <a:latin typeface="Montserrat Alternates Thin" charset="0"/>
                <a:ea typeface="Montserrat Alternates Thin" charset="0"/>
                <a:cs typeface="Montserrat Alternates Thin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  <p:sp>
        <p:nvSpPr>
          <p:cNvPr id="12" name="Rectángulo 11"/>
          <p:cNvSpPr/>
          <p:nvPr/>
        </p:nvSpPr>
        <p:spPr>
          <a:xfrm>
            <a:off x="0" y="0"/>
            <a:ext cx="1991033" cy="6858000"/>
          </a:xfrm>
          <a:prstGeom prst="rect">
            <a:avLst/>
          </a:prstGeom>
          <a:solidFill>
            <a:srgbClr val="95C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14" name="Marcador de contenido 2"/>
          <p:cNvSpPr>
            <a:spLocks noGrp="1"/>
          </p:cNvSpPr>
          <p:nvPr>
            <p:ph idx="10"/>
          </p:nvPr>
        </p:nvSpPr>
        <p:spPr>
          <a:xfrm>
            <a:off x="154858" y="2533548"/>
            <a:ext cx="1578077" cy="225476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  <a:lvl2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2pPr>
            <a:lvl3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3pPr>
            <a:lvl4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4pPr>
            <a:lvl5pPr>
              <a:defRPr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2268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5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0190" y="2766219"/>
            <a:ext cx="4623620" cy="1325563"/>
          </a:xfrm>
        </p:spPr>
        <p:txBody>
          <a:bodyPr>
            <a:noAutofit/>
          </a:bodyPr>
          <a:lstStyle>
            <a:lvl1pPr algn="ctr">
              <a:defRPr sz="5400"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0356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B174009-617A-0549-9C9C-0222EA0B6730}" type="datetimeFigureOut">
              <a:rPr lang="es-ES_tradnl" smtClean="0"/>
              <a:t>15/08/2019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C24BC-975E-D04A-B1EC-E8E1708BF252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D5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>
              <a:solidFill>
                <a:srgbClr val="0DADCB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260190" y="2766219"/>
            <a:ext cx="4623620" cy="1325563"/>
          </a:xfrm>
        </p:spPr>
        <p:txBody>
          <a:bodyPr>
            <a:noAutofit/>
          </a:bodyPr>
          <a:lstStyle>
            <a:lvl1pPr algn="ctr">
              <a:defRPr sz="5400"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7748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DAD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>
              <a:solidFill>
                <a:srgbClr val="0DADCB"/>
              </a:solidFill>
            </a:endParaRP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260190" y="2766219"/>
            <a:ext cx="4623620" cy="1325563"/>
          </a:xfrm>
        </p:spPr>
        <p:txBody>
          <a:bodyPr>
            <a:noAutofit/>
          </a:bodyPr>
          <a:lstStyle>
            <a:lvl1pPr algn="ctr">
              <a:defRPr sz="5400"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51600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5C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260190" y="2766219"/>
            <a:ext cx="4623620" cy="1325563"/>
          </a:xfrm>
        </p:spPr>
        <p:txBody>
          <a:bodyPr>
            <a:noAutofit/>
          </a:bodyPr>
          <a:lstStyle>
            <a:lvl1pPr algn="ctr">
              <a:defRPr sz="5400" b="0" i="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7227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0"/>
          <a:stretch/>
        </p:blipFill>
        <p:spPr>
          <a:xfrm>
            <a:off x="8092256" y="5950978"/>
            <a:ext cx="846189" cy="72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7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18300" y="3019870"/>
            <a:ext cx="3963861" cy="593110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“Más que una Vivienda”</a:t>
            </a:r>
            <a:endParaRPr lang="es-ES_tradnl" sz="3600" dirty="0"/>
          </a:p>
        </p:txBody>
      </p:sp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7E822E1-CCAB-4F64-BECA-746BEEA9F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80112" cy="5551800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5DD8CBBD-BF74-4FF3-8792-6DE5C60AB358}"/>
              </a:ext>
            </a:extLst>
          </p:cNvPr>
          <p:cNvSpPr txBox="1">
            <a:spLocks/>
          </p:cNvSpPr>
          <p:nvPr/>
        </p:nvSpPr>
        <p:spPr>
          <a:xfrm>
            <a:off x="-414300" y="5551800"/>
            <a:ext cx="9972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7200" dirty="0"/>
              <a:t>Muchas Gracias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CB0C9F3-963A-4997-8B7E-7A55F253E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355" y="0"/>
            <a:ext cx="4917913" cy="55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2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4" descr="Imagen que contiene persona, suelo, edificio, de pie&#10;&#10;Descripción generada automáticamente">
            <a:extLst>
              <a:ext uri="{FF2B5EF4-FFF2-40B4-BE49-F238E27FC236}">
                <a16:creationId xmlns:a16="http://schemas.microsoft.com/office/drawing/2014/main" xmlns="" id="{D96C4B6F-9701-47F5-A101-0EDBF44F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0709" y="3284984"/>
            <a:ext cx="4361371" cy="3387742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xmlns="" id="{31A5984E-B927-40D5-89A0-3A8EE80129CD}"/>
              </a:ext>
            </a:extLst>
          </p:cNvPr>
          <p:cNvSpPr txBox="1">
            <a:spLocks/>
          </p:cNvSpPr>
          <p:nvPr/>
        </p:nvSpPr>
        <p:spPr>
          <a:xfrm>
            <a:off x="-91114" y="-315416"/>
            <a:ext cx="9326227" cy="1191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700" dirty="0"/>
              <a:t>Aportes realizados desde la institucionalidad en la política pública  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42D4EBAC-D798-4467-8068-A63215301216}"/>
              </a:ext>
            </a:extLst>
          </p:cNvPr>
          <p:cNvSpPr txBox="1">
            <a:spLocks/>
          </p:cNvSpPr>
          <p:nvPr/>
        </p:nvSpPr>
        <p:spPr>
          <a:xfrm>
            <a:off x="4700709" y="599417"/>
            <a:ext cx="4320480" cy="26176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s-CR" sz="1800" dirty="0"/>
              <a:t>Implementación de una metodología participativa en todos los proceso de Producción Social del Hábitat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R" sz="1800" dirty="0"/>
              <a:t>Participación activa en mesas de trabajo a nivel interinstitucional en términos operativos y estratégicos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R" sz="1800" dirty="0"/>
              <a:t>Fuprovi se ha convertido en un referente para el trabajo en Condominios de Interés Social</a:t>
            </a:r>
          </a:p>
          <a:p>
            <a:endParaRPr lang="es-C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6B12E41-E82B-4CD8-B1D6-8ADF63B9ADDE}"/>
              </a:ext>
            </a:extLst>
          </p:cNvPr>
          <p:cNvSpPr/>
          <p:nvPr/>
        </p:nvSpPr>
        <p:spPr>
          <a:xfrm>
            <a:off x="-74339" y="3996908"/>
            <a:ext cx="48965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/>
              <a:t>Bono Comunal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/>
              <a:t>Fuprovi viene marcando la pauta a nivel nacional en el desarrollo de bonos en segunda planta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/>
              <a:t>Bono RAM- déficit cualitativo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R" dirty="0"/>
              <a:t>Genera y promueve la investigación en temas de interés de desarrollo de vivienda y de desarrollo Urbano (Informe Nacional de Vivienda) </a:t>
            </a:r>
          </a:p>
        </p:txBody>
      </p:sp>
      <p:pic>
        <p:nvPicPr>
          <p:cNvPr id="9" name="Marcador de contenido 4" descr="Imagen que contiene persona, niño, suelo, grupo&#10;&#10;Descripción generada automáticamente">
            <a:extLst>
              <a:ext uri="{FF2B5EF4-FFF2-40B4-BE49-F238E27FC236}">
                <a16:creationId xmlns:a16="http://schemas.microsoft.com/office/drawing/2014/main" xmlns="" id="{B2AF1530-E6ED-4AD8-AFB5-71ADFED0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72" y="548680"/>
            <a:ext cx="436137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0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42D4EBAC-D798-4467-8068-A63215301216}"/>
              </a:ext>
            </a:extLst>
          </p:cNvPr>
          <p:cNvSpPr txBox="1">
            <a:spLocks/>
          </p:cNvSpPr>
          <p:nvPr/>
        </p:nvSpPr>
        <p:spPr>
          <a:xfrm>
            <a:off x="4658581" y="4240363"/>
            <a:ext cx="4320480" cy="261763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sz="1800" dirty="0"/>
              <a:t>FUPROVI genera investigación en temas de interés  materia de vivienda y desarrollo </a:t>
            </a:r>
            <a:r>
              <a:rPr lang="es-CR" sz="1800" dirty="0" smtClean="0"/>
              <a:t>urbano</a:t>
            </a:r>
            <a:endParaRPr lang="es-CR" sz="1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sz="1800" dirty="0"/>
              <a:t>Sostenibilidad en la ejecución de los programas dirigidos a familias cuyos ingresos se ubican por debajo del estrato 1.5 (menos de $700)</a:t>
            </a:r>
          </a:p>
          <a:p>
            <a:endParaRPr lang="es-C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6B12E41-E82B-4CD8-B1D6-8ADF63B9ADDE}"/>
              </a:ext>
            </a:extLst>
          </p:cNvPr>
          <p:cNvSpPr/>
          <p:nvPr/>
        </p:nvSpPr>
        <p:spPr>
          <a:xfrm>
            <a:off x="-85725" y="476672"/>
            <a:ext cx="46577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dirty="0"/>
              <a:t>Implementación de Metodologías participativas en las comunidades en las que desarrolla proyectos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dirty="0"/>
              <a:t>Apoyo a grupos organizados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dirty="0"/>
              <a:t>Relación permanente con líderes de las comunidades en las que se han concluido los proyectos habitacionales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dirty="0"/>
              <a:t>Alianzas con los gobiernos locales para promover el desarrollo local y la participación ciudadana </a:t>
            </a:r>
          </a:p>
        </p:txBody>
      </p:sp>
      <p:pic>
        <p:nvPicPr>
          <p:cNvPr id="7" name="Picture 2" descr="C:\Users\emora\Desktop\fotos proyectos\NOCHE BUENA\IMG-20160110-WA0014.jpg">
            <a:extLst>
              <a:ext uri="{FF2B5EF4-FFF2-40B4-BE49-F238E27FC236}">
                <a16:creationId xmlns:a16="http://schemas.microsoft.com/office/drawing/2014/main" xmlns="" id="{DA2DCEA8-F65E-4CA1-BC2C-30C9F62D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37" y="3277332"/>
            <a:ext cx="4442563" cy="338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4" descr="Imagen que contiene persona, interior, pose, grupo&#10;&#10;Descripción generada automáticamente">
            <a:extLst>
              <a:ext uri="{FF2B5EF4-FFF2-40B4-BE49-F238E27FC236}">
                <a16:creationId xmlns:a16="http://schemas.microsoft.com/office/drawing/2014/main" xmlns="" id="{C374A797-0909-4D7F-8197-C0C1ADB1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21" y="476672"/>
            <a:ext cx="4442563" cy="338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xmlns="" id="{6F2B217B-E4D1-4D86-815F-8D80EDAABF63}"/>
              </a:ext>
            </a:extLst>
          </p:cNvPr>
          <p:cNvSpPr txBox="1">
            <a:spLocks/>
          </p:cNvSpPr>
          <p:nvPr/>
        </p:nvSpPr>
        <p:spPr>
          <a:xfrm>
            <a:off x="-66067" y="-238659"/>
            <a:ext cx="914829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3200" dirty="0"/>
              <a:t>Sostenibilidad en las </a:t>
            </a:r>
            <a:r>
              <a:rPr lang="es-CR" sz="3200" dirty="0" smtClean="0"/>
              <a:t>estrategias implementadas   </a:t>
            </a:r>
            <a:endParaRPr lang="es-CR" sz="3200" dirty="0"/>
          </a:p>
        </p:txBody>
      </p:sp>
    </p:spTree>
    <p:extLst>
      <p:ext uri="{BB962C8B-B14F-4D97-AF65-F5344CB8AC3E}">
        <p14:creationId xmlns:p14="http://schemas.microsoft.com/office/powerpoint/2010/main" val="2540145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42D4EBAC-D798-4467-8068-A63215301216}"/>
              </a:ext>
            </a:extLst>
          </p:cNvPr>
          <p:cNvSpPr txBox="1">
            <a:spLocks/>
          </p:cNvSpPr>
          <p:nvPr/>
        </p:nvSpPr>
        <p:spPr>
          <a:xfrm>
            <a:off x="4700709" y="599417"/>
            <a:ext cx="4320480" cy="261763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sz="2400" dirty="0"/>
              <a:t>Capacidad de adaptación de la metodología según las circunstancias y necesidades del grupo y entorno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sz="2400" dirty="0"/>
              <a:t>Diseños arquitectónicos adaptados a las necesidades del grupo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sz="2400" dirty="0"/>
              <a:t>Proyectos habitacionales amigables con el ambiente (certificación EDGE , iluminación, agua, instalaciones eléctricas entre otros)</a:t>
            </a:r>
          </a:p>
          <a:p>
            <a:endParaRPr lang="es-C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6B12E41-E82B-4CD8-B1D6-8ADF63B9ADDE}"/>
              </a:ext>
            </a:extLst>
          </p:cNvPr>
          <p:cNvSpPr/>
          <p:nvPr/>
        </p:nvSpPr>
        <p:spPr>
          <a:xfrm>
            <a:off x="18744" y="908720"/>
            <a:ext cx="46577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dirty="0"/>
              <a:t>Erradicación de precarios (investigación y preparación sistemática y continua a las familias para dar el paso de lo informal a lo formal)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CR" dirty="0" err="1"/>
              <a:t>Curricula</a:t>
            </a:r>
            <a:r>
              <a:rPr lang="es-CR" dirty="0"/>
              <a:t> de capacitación y formación adaptada según los requerimientos de los grupos.</a:t>
            </a:r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xmlns="" id="{6F2B217B-E4D1-4D86-815F-8D80EDAABF63}"/>
              </a:ext>
            </a:extLst>
          </p:cNvPr>
          <p:cNvSpPr txBox="1">
            <a:spLocks/>
          </p:cNvSpPr>
          <p:nvPr/>
        </p:nvSpPr>
        <p:spPr>
          <a:xfrm>
            <a:off x="-66067" y="-234750"/>
            <a:ext cx="914829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3200" dirty="0"/>
              <a:t>Sostenibilidad en las estrategias implementadas   </a:t>
            </a:r>
          </a:p>
        </p:txBody>
      </p:sp>
      <p:pic>
        <p:nvPicPr>
          <p:cNvPr id="8" name="Marcador de contenido 4" descr="Imagen que contiene persona, interior, techo, pared&#10;&#10;Descripción generada automáticamente">
            <a:extLst>
              <a:ext uri="{FF2B5EF4-FFF2-40B4-BE49-F238E27FC236}">
                <a16:creationId xmlns:a16="http://schemas.microsoft.com/office/drawing/2014/main" xmlns="" id="{FAD2A25B-EB28-40ED-AE9D-A3831738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7837" y="3284984"/>
            <a:ext cx="4442563" cy="3374176"/>
          </a:xfrm>
          <a:prstGeom prst="rect">
            <a:avLst/>
          </a:prstGeom>
        </p:spPr>
      </p:pic>
      <p:pic>
        <p:nvPicPr>
          <p:cNvPr id="9" name="Marcador de contenido 4" descr="Imagen que contiene interior, techo, suelo, pared&#10;&#10;Descripción generada automáticamente">
            <a:extLst>
              <a:ext uri="{FF2B5EF4-FFF2-40B4-BE49-F238E27FC236}">
                <a16:creationId xmlns:a16="http://schemas.microsoft.com/office/drawing/2014/main" xmlns="" id="{9818444B-5570-4085-BFCB-3F0D9D8D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12" y="3217054"/>
            <a:ext cx="4442563" cy="33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5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>
            <a:extLst>
              <a:ext uri="{FF2B5EF4-FFF2-40B4-BE49-F238E27FC236}">
                <a16:creationId xmlns:a16="http://schemas.microsoft.com/office/drawing/2014/main" xmlns="" id="{54BB640C-805C-4AA9-8D1B-C48F9671C68A}"/>
              </a:ext>
            </a:extLst>
          </p:cNvPr>
          <p:cNvSpPr txBox="1">
            <a:spLocks/>
          </p:cNvSpPr>
          <p:nvPr/>
        </p:nvSpPr>
        <p:spPr>
          <a:xfrm>
            <a:off x="179512" y="19116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3200" dirty="0"/>
              <a:t>Accesibilidad al suelo y al financiamiento   </a:t>
            </a: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xmlns="" id="{E05CDE55-4F05-4176-8933-38CE983DB09A}"/>
              </a:ext>
            </a:extLst>
          </p:cNvPr>
          <p:cNvSpPr txBox="1">
            <a:spLocks/>
          </p:cNvSpPr>
          <p:nvPr/>
        </p:nvSpPr>
        <p:spPr>
          <a:xfrm>
            <a:off x="1979712" y="1027228"/>
            <a:ext cx="5184576" cy="928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Erradicación de </a:t>
            </a:r>
            <a:r>
              <a:rPr lang="es-CR" sz="2400" dirty="0" smtClean="0"/>
              <a:t>precarios</a:t>
            </a:r>
          </a:p>
          <a:p>
            <a:r>
              <a:rPr lang="es-CR" sz="2400" dirty="0" smtClean="0"/>
              <a:t>Condominio Linda Vista</a:t>
            </a:r>
            <a:r>
              <a:rPr lang="es-CR" sz="2400" dirty="0" smtClean="0"/>
              <a:t>      </a:t>
            </a:r>
            <a:endParaRPr lang="es-CR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7C28713-C453-4F09-96B5-43C9D38D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040" y="1955316"/>
            <a:ext cx="4075960" cy="3657550"/>
          </a:xfrm>
          <a:prstGeom prst="rect">
            <a:avLst/>
          </a:prstGeom>
        </p:spPr>
      </p:pic>
      <p:sp>
        <p:nvSpPr>
          <p:cNvPr id="6" name="Título 4">
            <a:extLst>
              <a:ext uri="{FF2B5EF4-FFF2-40B4-BE49-F238E27FC236}">
                <a16:creationId xmlns:a16="http://schemas.microsoft.com/office/drawing/2014/main" xmlns="" id="{233FE709-3340-4E40-961A-12A43A718D93}"/>
              </a:ext>
            </a:extLst>
          </p:cNvPr>
          <p:cNvSpPr txBox="1">
            <a:spLocks/>
          </p:cNvSpPr>
          <p:nvPr/>
        </p:nvSpPr>
        <p:spPr>
          <a:xfrm>
            <a:off x="6300192" y="5123614"/>
            <a:ext cx="3481766" cy="6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Después</a:t>
            </a:r>
            <a:r>
              <a:rPr lang="es-CR" sz="2400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xmlns="" id="{1B03A761-0D6E-4F9F-B8BE-7C4721182C45}"/>
              </a:ext>
            </a:extLst>
          </p:cNvPr>
          <p:cNvSpPr txBox="1">
            <a:spLocks/>
          </p:cNvSpPr>
          <p:nvPr/>
        </p:nvSpPr>
        <p:spPr>
          <a:xfrm>
            <a:off x="1102926" y="5598214"/>
            <a:ext cx="6061362" cy="725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Cantidad de familias del condominio: 98       </a:t>
            </a:r>
          </a:p>
        </p:txBody>
      </p:sp>
      <p:pic>
        <p:nvPicPr>
          <p:cNvPr id="10" name="10 Imagen" descr="DSCN2251.JPG">
            <a:extLst>
              <a:ext uri="{FF2B5EF4-FFF2-40B4-BE49-F238E27FC236}">
                <a16:creationId xmlns:a16="http://schemas.microsoft.com/office/drawing/2014/main" xmlns="" id="{2CAC1D46-45EF-45EF-8E8E-8B8C949EC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6" y="1955316"/>
            <a:ext cx="4876731" cy="3657549"/>
          </a:xfrm>
          <a:prstGeom prst="rect">
            <a:avLst/>
          </a:prstGeom>
        </p:spPr>
      </p:pic>
      <p:sp>
        <p:nvSpPr>
          <p:cNvPr id="11" name="Título 4">
            <a:extLst>
              <a:ext uri="{FF2B5EF4-FFF2-40B4-BE49-F238E27FC236}">
                <a16:creationId xmlns:a16="http://schemas.microsoft.com/office/drawing/2014/main" xmlns="" id="{CB6DC6A3-3A8C-4FA9-9E63-F00C10BE29A7}"/>
              </a:ext>
            </a:extLst>
          </p:cNvPr>
          <p:cNvSpPr txBox="1">
            <a:spLocks/>
          </p:cNvSpPr>
          <p:nvPr/>
        </p:nvSpPr>
        <p:spPr>
          <a:xfrm>
            <a:off x="-637957" y="5050429"/>
            <a:ext cx="3481766" cy="6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Antes</a:t>
            </a:r>
            <a:r>
              <a:rPr lang="es-CR" sz="2400" dirty="0">
                <a:solidFill>
                  <a:schemeClr val="tx1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554267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01792B1E-0C1D-432D-9B74-22468CFA1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9" y="2165287"/>
            <a:ext cx="4233552" cy="32096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9188659-9B08-4EBF-9DB6-7B7B0B695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51" y="2209328"/>
            <a:ext cx="4489491" cy="3165590"/>
          </a:xfrm>
          <a:prstGeom prst="rect">
            <a:avLst/>
          </a:prstGeom>
        </p:spPr>
      </p:pic>
      <p:sp>
        <p:nvSpPr>
          <p:cNvPr id="3" name="Título 4">
            <a:extLst>
              <a:ext uri="{FF2B5EF4-FFF2-40B4-BE49-F238E27FC236}">
                <a16:creationId xmlns:a16="http://schemas.microsoft.com/office/drawing/2014/main" xmlns="" id="{FA288B69-864E-478D-BD30-59839BC8FBDD}"/>
              </a:ext>
            </a:extLst>
          </p:cNvPr>
          <p:cNvSpPr txBox="1">
            <a:spLocks/>
          </p:cNvSpPr>
          <p:nvPr/>
        </p:nvSpPr>
        <p:spPr>
          <a:xfrm>
            <a:off x="179512" y="19116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3200" dirty="0"/>
              <a:t>Accesibilidad al suelo y al financiamiento   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xmlns="" id="{7697D2AD-B921-4EB8-A59B-F8FF3D6156DA}"/>
              </a:ext>
            </a:extLst>
          </p:cNvPr>
          <p:cNvSpPr txBox="1">
            <a:spLocks/>
          </p:cNvSpPr>
          <p:nvPr/>
        </p:nvSpPr>
        <p:spPr>
          <a:xfrm>
            <a:off x="5364088" y="2165287"/>
            <a:ext cx="3481766" cy="6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>
                <a:solidFill>
                  <a:srgbClr val="FFFF00"/>
                </a:solidFill>
              </a:rPr>
              <a:t>Después</a:t>
            </a:r>
            <a:r>
              <a:rPr lang="es-CR" sz="2400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xmlns="" id="{EB0A5535-B39D-485E-BB6E-97EC5BFAF037}"/>
              </a:ext>
            </a:extLst>
          </p:cNvPr>
          <p:cNvSpPr txBox="1">
            <a:spLocks/>
          </p:cNvSpPr>
          <p:nvPr/>
        </p:nvSpPr>
        <p:spPr>
          <a:xfrm>
            <a:off x="1259632" y="5758764"/>
            <a:ext cx="597666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Cantidad de familias del condominio: 198       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xmlns="" id="{438C5801-8EFF-4AFC-B449-27B6867533E5}"/>
              </a:ext>
            </a:extLst>
          </p:cNvPr>
          <p:cNvSpPr txBox="1">
            <a:spLocks/>
          </p:cNvSpPr>
          <p:nvPr/>
        </p:nvSpPr>
        <p:spPr>
          <a:xfrm>
            <a:off x="1547664" y="548680"/>
            <a:ext cx="568863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endParaRPr lang="es-CR" sz="2400" dirty="0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xmlns="" id="{EA6F0820-D3F6-4C00-B888-192BC4C45D14}"/>
              </a:ext>
            </a:extLst>
          </p:cNvPr>
          <p:cNvSpPr txBox="1">
            <a:spLocks/>
          </p:cNvSpPr>
          <p:nvPr/>
        </p:nvSpPr>
        <p:spPr>
          <a:xfrm>
            <a:off x="1763689" y="1027228"/>
            <a:ext cx="5341282" cy="968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Erradicación de precarios      </a:t>
            </a:r>
          </a:p>
          <a:p>
            <a:r>
              <a:rPr lang="es-CR" sz="2400" dirty="0" smtClean="0"/>
              <a:t>Condominio </a:t>
            </a:r>
            <a:r>
              <a:rPr lang="es-CR" sz="2400" dirty="0"/>
              <a:t>Las </a:t>
            </a:r>
            <a:r>
              <a:rPr lang="es-CR" sz="2400" dirty="0" err="1"/>
              <a:t>Anas</a:t>
            </a:r>
            <a:r>
              <a:rPr lang="es-CR" sz="2400" dirty="0"/>
              <a:t>       </a:t>
            </a:r>
          </a:p>
        </p:txBody>
      </p:sp>
      <p:sp>
        <p:nvSpPr>
          <p:cNvPr id="13" name="Título 4">
            <a:extLst>
              <a:ext uri="{FF2B5EF4-FFF2-40B4-BE49-F238E27FC236}">
                <a16:creationId xmlns:a16="http://schemas.microsoft.com/office/drawing/2014/main" xmlns="" id="{94BA4E53-8996-4C2A-898D-93EADA1C7458}"/>
              </a:ext>
            </a:extLst>
          </p:cNvPr>
          <p:cNvSpPr txBox="1">
            <a:spLocks/>
          </p:cNvSpPr>
          <p:nvPr/>
        </p:nvSpPr>
        <p:spPr>
          <a:xfrm>
            <a:off x="-135916" y="4789869"/>
            <a:ext cx="2499685" cy="6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>
                <a:solidFill>
                  <a:srgbClr val="FFFF00"/>
                </a:solidFill>
              </a:rPr>
              <a:t>Antes </a:t>
            </a:r>
            <a:r>
              <a:rPr lang="es-CR" sz="2400" dirty="0">
                <a:solidFill>
                  <a:schemeClr val="tx1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33198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1EAED3F-FC4E-4144-B235-E659FCD65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03656"/>
            <a:ext cx="4075204" cy="3479348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xmlns="" id="{7836E54A-5C00-411C-8FE4-E767D932AA74}"/>
              </a:ext>
            </a:extLst>
          </p:cNvPr>
          <p:cNvSpPr txBox="1">
            <a:spLocks/>
          </p:cNvSpPr>
          <p:nvPr/>
        </p:nvSpPr>
        <p:spPr>
          <a:xfrm>
            <a:off x="179512" y="19116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3200" dirty="0"/>
              <a:t>Accesibilidad al suelo y al financiamiento   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xmlns="" id="{589E5F34-5171-4187-80EE-BE74F113B5A9}"/>
              </a:ext>
            </a:extLst>
          </p:cNvPr>
          <p:cNvSpPr txBox="1">
            <a:spLocks/>
          </p:cNvSpPr>
          <p:nvPr/>
        </p:nvSpPr>
        <p:spPr>
          <a:xfrm>
            <a:off x="5304771" y="2061096"/>
            <a:ext cx="3481766" cy="6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>
                <a:solidFill>
                  <a:schemeClr val="tx1"/>
                </a:solidFill>
              </a:rPr>
              <a:t>Después      </a:t>
            </a: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xmlns="" id="{34535727-DB99-4868-B822-B7E3773DE7EC}"/>
              </a:ext>
            </a:extLst>
          </p:cNvPr>
          <p:cNvSpPr txBox="1">
            <a:spLocks/>
          </p:cNvSpPr>
          <p:nvPr/>
        </p:nvSpPr>
        <p:spPr>
          <a:xfrm>
            <a:off x="1374342" y="5589240"/>
            <a:ext cx="568863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Cantidad de familias del condominio: 64       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xmlns="" id="{CD04D721-99B2-41BD-8077-8C40DC01361E}"/>
              </a:ext>
            </a:extLst>
          </p:cNvPr>
          <p:cNvSpPr txBox="1">
            <a:spLocks/>
          </p:cNvSpPr>
          <p:nvPr/>
        </p:nvSpPr>
        <p:spPr>
          <a:xfrm>
            <a:off x="1547664" y="882484"/>
            <a:ext cx="568863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Erradicación de precarios      </a:t>
            </a:r>
          </a:p>
          <a:p>
            <a:r>
              <a:rPr lang="es-CR" sz="2400" dirty="0" smtClean="0"/>
              <a:t>Condominio </a:t>
            </a:r>
            <a:r>
              <a:rPr lang="es-CR" sz="2400" dirty="0"/>
              <a:t>La Arboleda       </a:t>
            </a:r>
          </a:p>
        </p:txBody>
      </p:sp>
      <p:pic>
        <p:nvPicPr>
          <p:cNvPr id="1026" name="Picture 2" descr="Resultado de imagen para leon xiii costa rica">
            <a:extLst>
              <a:ext uri="{FF2B5EF4-FFF2-40B4-BE49-F238E27FC236}">
                <a16:creationId xmlns:a16="http://schemas.microsoft.com/office/drawing/2014/main" xmlns="" id="{FDF9B584-1AEA-4DC4-B648-7D8DB5E8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9" y="2003657"/>
            <a:ext cx="4414844" cy="347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4">
            <a:extLst>
              <a:ext uri="{FF2B5EF4-FFF2-40B4-BE49-F238E27FC236}">
                <a16:creationId xmlns:a16="http://schemas.microsoft.com/office/drawing/2014/main" xmlns="" id="{DF4BE721-5CC1-4B67-922D-1C72D42122E9}"/>
              </a:ext>
            </a:extLst>
          </p:cNvPr>
          <p:cNvSpPr txBox="1">
            <a:spLocks/>
          </p:cNvSpPr>
          <p:nvPr/>
        </p:nvSpPr>
        <p:spPr>
          <a:xfrm>
            <a:off x="2244866" y="1894450"/>
            <a:ext cx="3481766" cy="6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>
                <a:solidFill>
                  <a:srgbClr val="FF0000"/>
                </a:solidFill>
              </a:rPr>
              <a:t>Antes</a:t>
            </a:r>
            <a:r>
              <a:rPr lang="es-CR" sz="2400" dirty="0">
                <a:solidFill>
                  <a:schemeClr val="tx1"/>
                </a:solidFill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777363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F08E4C5-D1A4-49D2-A410-6834F26A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587558"/>
            <a:ext cx="4355976" cy="4068910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xmlns="" id="{988AD655-00B6-46CF-9B25-D5ED67E396B0}"/>
              </a:ext>
            </a:extLst>
          </p:cNvPr>
          <p:cNvSpPr txBox="1">
            <a:spLocks/>
          </p:cNvSpPr>
          <p:nvPr/>
        </p:nvSpPr>
        <p:spPr>
          <a:xfrm>
            <a:off x="179512" y="19116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3200" dirty="0"/>
              <a:t>Accesibilidad al suelo y al financiamiento   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xmlns="" id="{B641D88B-FD70-44D9-8947-DA6E98D29E43}"/>
              </a:ext>
            </a:extLst>
          </p:cNvPr>
          <p:cNvSpPr txBox="1">
            <a:spLocks/>
          </p:cNvSpPr>
          <p:nvPr/>
        </p:nvSpPr>
        <p:spPr>
          <a:xfrm>
            <a:off x="4139952" y="5105124"/>
            <a:ext cx="3481766" cy="6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>
                <a:solidFill>
                  <a:srgbClr val="FFFF00"/>
                </a:solidFill>
              </a:rPr>
              <a:t>Después</a:t>
            </a:r>
            <a:r>
              <a:rPr lang="es-CR" sz="2400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xmlns="" id="{C8502A35-7C43-4503-AB2C-47D4EFEE5CA9}"/>
              </a:ext>
            </a:extLst>
          </p:cNvPr>
          <p:cNvSpPr txBox="1">
            <a:spLocks/>
          </p:cNvSpPr>
          <p:nvPr/>
        </p:nvSpPr>
        <p:spPr>
          <a:xfrm>
            <a:off x="1475656" y="399621"/>
            <a:ext cx="568863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endParaRPr lang="es-CR" sz="2400" dirty="0"/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xmlns="" id="{8D82D55C-3A9E-4958-BB21-C72897E030D3}"/>
              </a:ext>
            </a:extLst>
          </p:cNvPr>
          <p:cNvSpPr txBox="1">
            <a:spLocks/>
          </p:cNvSpPr>
          <p:nvPr/>
        </p:nvSpPr>
        <p:spPr>
          <a:xfrm>
            <a:off x="1475656" y="5738254"/>
            <a:ext cx="568863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Cantidad de familias del condominio: 74     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3F3C966-1BC8-40A8-8977-93ADB2DD0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5" y="1598165"/>
            <a:ext cx="4355976" cy="4058303"/>
          </a:xfrm>
          <a:prstGeom prst="rect">
            <a:avLst/>
          </a:prstGeom>
        </p:spPr>
      </p:pic>
      <p:sp>
        <p:nvSpPr>
          <p:cNvPr id="13" name="Título 4">
            <a:extLst>
              <a:ext uri="{FF2B5EF4-FFF2-40B4-BE49-F238E27FC236}">
                <a16:creationId xmlns:a16="http://schemas.microsoft.com/office/drawing/2014/main" xmlns="" id="{83DCB688-9A13-4779-BD83-2BB26C6D2408}"/>
              </a:ext>
            </a:extLst>
          </p:cNvPr>
          <p:cNvSpPr txBox="1">
            <a:spLocks/>
          </p:cNvSpPr>
          <p:nvPr/>
        </p:nvSpPr>
        <p:spPr>
          <a:xfrm>
            <a:off x="1534355" y="692696"/>
            <a:ext cx="568863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/>
              <a:t>Erradicación de precarios      </a:t>
            </a:r>
          </a:p>
          <a:p>
            <a:r>
              <a:rPr lang="es-CR" sz="2400" dirty="0" smtClean="0"/>
              <a:t>Santa </a:t>
            </a:r>
            <a:r>
              <a:rPr lang="es-CR" sz="2400" dirty="0"/>
              <a:t>Fe Puntarenas       </a:t>
            </a: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xmlns="" id="{211A0884-CE76-473C-B94E-AA109E8E7B0C}"/>
              </a:ext>
            </a:extLst>
          </p:cNvPr>
          <p:cNvSpPr txBox="1">
            <a:spLocks/>
          </p:cNvSpPr>
          <p:nvPr/>
        </p:nvSpPr>
        <p:spPr>
          <a:xfrm>
            <a:off x="-654209" y="5151016"/>
            <a:ext cx="3481766" cy="614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2400" dirty="0">
                <a:solidFill>
                  <a:srgbClr val="FFFF00"/>
                </a:solidFill>
              </a:rPr>
              <a:t>Antes </a:t>
            </a:r>
            <a:r>
              <a:rPr lang="es-CR" sz="2400" dirty="0">
                <a:solidFill>
                  <a:schemeClr val="tx1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21838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>
            <a:extLst>
              <a:ext uri="{FF2B5EF4-FFF2-40B4-BE49-F238E27FC236}">
                <a16:creationId xmlns:a16="http://schemas.microsoft.com/office/drawing/2014/main" xmlns="" id="{C3866422-B4EC-4FCD-B883-8B11C5072A4C}"/>
              </a:ext>
            </a:extLst>
          </p:cNvPr>
          <p:cNvSpPr txBox="1">
            <a:spLocks/>
          </p:cNvSpPr>
          <p:nvPr/>
        </p:nvSpPr>
        <p:spPr>
          <a:xfrm>
            <a:off x="107228" y="332656"/>
            <a:ext cx="903677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r>
              <a:rPr lang="es-CR" sz="3200" dirty="0"/>
              <a:t>Retos para la implementación y sostenibilidad de los procesos desarrollados por HIC y aliados 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0F494C1C-F804-4F9C-A228-81806E930EBC}"/>
              </a:ext>
            </a:extLst>
          </p:cNvPr>
          <p:cNvSpPr txBox="1">
            <a:spLocks/>
          </p:cNvSpPr>
          <p:nvPr/>
        </p:nvSpPr>
        <p:spPr>
          <a:xfrm>
            <a:off x="251520" y="1484784"/>
            <a:ext cx="9036772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Montserrat Alternates Medium" charset="0"/>
                <a:ea typeface="Montserrat Alternates Medium" charset="0"/>
                <a:cs typeface="Montserrat Alternates Medium" charset="0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C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Compartir experiencias exitosas y no exitosas de los participantes en incidencia política y en políticas públicas relacionadas con vivienda y participación comunitaria.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C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Promover pasantías y o intercambios entre las instituciones participantes presenciales o virtuales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s-C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Sistematización de experiencias.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BE44B6B-5263-4CE2-8255-4B5B814D4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578368"/>
            <a:ext cx="2760142" cy="22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1115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́n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0C8BFE74D0BF4A9139446B89D8D86D" ma:contentTypeVersion="6" ma:contentTypeDescription="Crear nuevo documento." ma:contentTypeScope="" ma:versionID="858ac27044758284402e30b4c9142580">
  <xsd:schema xmlns:xsd="http://www.w3.org/2001/XMLSchema" xmlns:xs="http://www.w3.org/2001/XMLSchema" xmlns:p="http://schemas.microsoft.com/office/2006/metadata/properties" xmlns:ns3="816004a6-ff20-46f8-a494-032c84c628b2" xmlns:ns4="b621774f-fefe-477e-9c4f-5d440a4567ad" targetNamespace="http://schemas.microsoft.com/office/2006/metadata/properties" ma:root="true" ma:fieldsID="6d55ea2d8e6a3f932f3733398520f381" ns3:_="" ns4:_="">
    <xsd:import namespace="816004a6-ff20-46f8-a494-032c84c628b2"/>
    <xsd:import namespace="b621774f-fefe-477e-9c4f-5d440a4567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004a6-ff20-46f8-a494-032c84c62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1774f-fefe-477e-9c4f-5d440a4567a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E4478B-70CB-42D6-8D3B-75C34CD02AB6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621774f-fefe-477e-9c4f-5d440a4567ad"/>
    <ds:schemaRef ds:uri="http://purl.org/dc/elements/1.1/"/>
    <ds:schemaRef ds:uri="816004a6-ff20-46f8-a494-032c84c628b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669017B-7925-40A0-8442-AE172FDEF0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E6E264-29EC-480D-AFBA-146F24006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004a6-ff20-46f8-a494-032c84c628b2"/>
    <ds:schemaRef ds:uri="b621774f-fefe-477e-9c4f-5d440a4567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415</Words>
  <Application>Microsoft Office PowerPoint</Application>
  <PresentationFormat>Presentación en pantalla (4:3)</PresentationFormat>
  <Paragraphs>51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Presentación1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Elizabeth Mora Ortega</dc:creator>
  <cp:lastModifiedBy>HIC</cp:lastModifiedBy>
  <cp:revision>59</cp:revision>
  <cp:lastPrinted>2019-08-15T22:05:49Z</cp:lastPrinted>
  <dcterms:created xsi:type="dcterms:W3CDTF">2019-08-09T23:48:30Z</dcterms:created>
  <dcterms:modified xsi:type="dcterms:W3CDTF">2019-08-15T22:08:37Z</dcterms:modified>
</cp:coreProperties>
</file>