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44"/>
  </p:normalViewPr>
  <p:slideViewPr>
    <p:cSldViewPr snapToGrid="0" snapToObjects="1">
      <p:cViewPr varScale="1">
        <p:scale>
          <a:sx n="102" d="100"/>
          <a:sy n="102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5944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f8c6417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f8c6417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5f8c6417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8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f8c641727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f8c641727_0_7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5f8c641727_0_7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252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f8c641727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f8c641727_0_7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5f8c641727_0_7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25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f9243f10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f9243f102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5f9243f102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675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f8c64172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f8c641727_0_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f8c641727_0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56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f9243f10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f9243f102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5f9243f102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918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f8c641727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f8c641727_0_4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5f8c641727_0_4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f9243f10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f9243f10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5f9243f102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05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f8c64172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f8c641727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5f8c641727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17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f8c64172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f8c641727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5f8c641727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21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f8c64172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f8c641727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270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f8c641727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f8c641727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445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f8c641727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f8c641727_0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5f8c641727_0_4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41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f8c641727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f8c641727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70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f8c641727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f8c641727_0_4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5f8c641727_0_4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06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f9243f10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f9243f102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5f9243f102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55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1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11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3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3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4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4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4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5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5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5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8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0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10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hyperlink" Target="https://www.gob.mx/conapo/documentos/sistema-urbano-nacional-2018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hyperlink" Target="https://www.gob.mx/sedatu/acciones-y-programas/programa-de-vivienda-social-2019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</a:rPr>
              <a:t>IV ENCUENTRO REGIONAL</a:t>
            </a:r>
            <a:br>
              <a:rPr lang="en-US" sz="3600">
                <a:solidFill>
                  <a:schemeClr val="dk2"/>
                </a:solidFill>
              </a:rPr>
            </a:br>
            <a:r>
              <a:rPr lang="en-US" sz="2800">
                <a:solidFill>
                  <a:schemeClr val="dk2"/>
                </a:solidFill>
              </a:rPr>
              <a:t>DEL GRUPO DE TRABAJO DE </a:t>
            </a:r>
            <a:endParaRPr sz="2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PRODUCCIÓN Y GESTIÓN</a:t>
            </a:r>
            <a:br>
              <a:rPr lang="en-US" sz="2800"/>
            </a:br>
            <a:r>
              <a:rPr lang="en-US" sz="2800"/>
              <a:t>SOCIAL DEL HÁBITAT</a:t>
            </a:r>
            <a:endParaRPr sz="3600"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Tequisquiapan, Querétaro : 19, 20 y 21 de agosto de 2019</a:t>
            </a:r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3162300" y="3259250"/>
            <a:ext cx="6089700" cy="1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latin typeface="Lato"/>
                <a:ea typeface="Lato"/>
                <a:cs typeface="Lato"/>
                <a:sym typeface="Lato"/>
              </a:rPr>
              <a:t>MÉXICO</a:t>
            </a:r>
            <a:endParaRPr sz="9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Estrategias</a:t>
            </a:r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 acciones que realizan las organizaciones en defensa de la PyGSH</a:t>
            </a: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3810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Vinculación</a:t>
            </a:r>
            <a:endParaRPr/>
          </a:p>
          <a:p>
            <a:pPr marL="457200" lvl="0" indent="-3810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Formación</a:t>
            </a:r>
            <a:endParaRPr/>
          </a:p>
          <a:p>
            <a:pPr marL="457200" lvl="0" indent="-3810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Incidencia en políticas públicas</a:t>
            </a:r>
            <a:endParaRPr/>
          </a:p>
          <a:p>
            <a:pPr marL="457200" lvl="0" indent="-38100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●"/>
            </a:pPr>
            <a:r>
              <a:rPr lang="en-US"/>
              <a:t>Incidencia comunitaria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Ejemplos</a:t>
            </a:r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body" idx="1"/>
          </p:nvPr>
        </p:nvSpPr>
        <p:spPr>
          <a:xfrm>
            <a:off x="3200400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Vinculación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Red de Productores Sociales de Vivienda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Plataforma Mexicana por el Derecho a la Ciudad y en Defensa del Territorio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Integración de organizaciones del MUP a la COCEAVIS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1200"/>
              </a:spcAft>
              <a:buSzPts val="1900"/>
              <a:buChar char="●"/>
            </a:pPr>
            <a:r>
              <a:rPr lang="en-US"/>
              <a:t>Hacia una federación de cooperativas</a:t>
            </a:r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body" idx="2"/>
          </p:nvPr>
        </p:nvSpPr>
        <p:spPr>
          <a:xfrm>
            <a:off x="7534098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Formación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Escuela de cooperativismo de COCEAVIS en México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Diplomado </a:t>
            </a:r>
            <a:r>
              <a:rPr lang="en-US" i="1"/>
              <a:t>Movimientos sociales, democracia participativa, territorio y hábitat</a:t>
            </a:r>
            <a:endParaRPr/>
          </a:p>
          <a:p>
            <a:pPr marL="457200" lvl="0" indent="-34925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Diplomado </a:t>
            </a:r>
            <a:r>
              <a:rPr lang="en-US" i="1"/>
              <a:t>Diseño participativo sustentable del hábitat</a:t>
            </a:r>
            <a:endParaRPr i="1"/>
          </a:p>
          <a:p>
            <a:pPr marL="457200" lvl="0" indent="-349250" algn="l" rtl="0">
              <a:spcBef>
                <a:spcPts val="1200"/>
              </a:spcBef>
              <a:spcAft>
                <a:spcPts val="2100"/>
              </a:spcAft>
              <a:buSzPts val="1900"/>
              <a:buChar char="●"/>
            </a:pPr>
            <a:r>
              <a:rPr lang="en-US"/>
              <a:t>Diplomado </a:t>
            </a:r>
            <a:r>
              <a:rPr lang="en-US" i="1"/>
              <a:t>Derecho a una vivienda adecuada y desalojos forzosos</a:t>
            </a:r>
            <a:endParaRPr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l="2435" r="2814"/>
          <a:stretch/>
        </p:blipFill>
        <p:spPr>
          <a:xfrm>
            <a:off x="4241175" y="152400"/>
            <a:ext cx="4016699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4">
            <a:alphaModFix/>
          </a:blip>
          <a:srcRect l="8029" t="8933" r="15277"/>
          <a:stretch/>
        </p:blipFill>
        <p:spPr>
          <a:xfrm>
            <a:off x="8343875" y="3390242"/>
            <a:ext cx="3722725" cy="331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 rotWithShape="1">
          <a:blip r:embed="rId5">
            <a:alphaModFix/>
          </a:blip>
          <a:srcRect l="7062" r="3993"/>
          <a:stretch/>
        </p:blipFill>
        <p:spPr>
          <a:xfrm>
            <a:off x="8343875" y="152400"/>
            <a:ext cx="3722725" cy="313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 rotWithShape="1">
          <a:blip r:embed="rId6">
            <a:alphaModFix/>
          </a:blip>
          <a:srcRect l="8307" t="5006" r="8115"/>
          <a:stretch/>
        </p:blipFill>
        <p:spPr>
          <a:xfrm>
            <a:off x="138475" y="152400"/>
            <a:ext cx="4016701" cy="648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Ejemplos</a:t>
            </a:r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body" idx="1"/>
          </p:nvPr>
        </p:nvSpPr>
        <p:spPr>
          <a:xfrm>
            <a:off x="3200400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Políticas públicas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Legislación contra los </a:t>
            </a:r>
            <a:r>
              <a:rPr lang="en-US" b="1"/>
              <a:t>desalojos forzosos</a:t>
            </a:r>
            <a:r>
              <a:rPr lang="en-US"/>
              <a:t> en la CDMX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Agendas locales de desarrollo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 b="1"/>
              <a:t>Inclusión</a:t>
            </a:r>
            <a:r>
              <a:rPr lang="en-US"/>
              <a:t> de todos los damnificados, no solo censados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1900"/>
              <a:buChar char="●"/>
            </a:pPr>
            <a:r>
              <a:rPr lang="en-US"/>
              <a:t>Planes comunitarios de riesgo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body" idx="2"/>
          </p:nvPr>
        </p:nvSpPr>
        <p:spPr>
          <a:xfrm>
            <a:off x="7534098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Incidencia comunitaria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Comedores comunitarios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De la reconstrucción física a la reconstrucción social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Recuperación de la agricultura</a:t>
            </a:r>
            <a:endParaRPr/>
          </a:p>
          <a:p>
            <a:pPr marL="457200" lvl="0" indent="-349250" algn="l" rtl="0">
              <a:spcBef>
                <a:spcPts val="1200"/>
              </a:spcBef>
              <a:spcAft>
                <a:spcPts val="2100"/>
              </a:spcAft>
              <a:buSzPts val="1900"/>
              <a:buChar char="●"/>
            </a:pPr>
            <a:r>
              <a:rPr lang="en-US"/>
              <a:t>Valorización y promoción de de la arquitectura tradicional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75" y="152400"/>
            <a:ext cx="7484492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7"/>
          <p:cNvPicPr preferRelativeResize="0"/>
          <p:nvPr/>
        </p:nvPicPr>
        <p:blipFill rotWithShape="1">
          <a:blip r:embed="rId4">
            <a:alphaModFix/>
          </a:blip>
          <a:srcRect l="23112" t="5696" r="18346" b="41558"/>
          <a:stretch/>
        </p:blipFill>
        <p:spPr>
          <a:xfrm>
            <a:off x="7775375" y="152400"/>
            <a:ext cx="4284350" cy="217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 rotWithShape="1">
          <a:blip r:embed="rId5">
            <a:alphaModFix/>
          </a:blip>
          <a:srcRect t="1438"/>
          <a:stretch/>
        </p:blipFill>
        <p:spPr>
          <a:xfrm>
            <a:off x="7775375" y="2483075"/>
            <a:ext cx="4284350" cy="422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Suelo y financiamiento</a:t>
            </a:r>
            <a:endParaRPr/>
          </a:p>
        </p:txBody>
      </p:sp>
      <p:sp>
        <p:nvSpPr>
          <p:cNvPr id="276" name="Google Shape;276;p28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Esquemas implementados por las organizaciones</a:t>
            </a:r>
            <a:endParaRPr/>
          </a:p>
        </p:txBody>
      </p:sp>
      <p:sp>
        <p:nvSpPr>
          <p:cNvPr id="277" name="Google Shape;277;p28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Suelo</a:t>
            </a:r>
            <a:endParaRPr/>
          </a:p>
          <a:p>
            <a:pPr marL="457200" lvl="0" indent="-3556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Diferencia urbano / rural</a:t>
            </a:r>
            <a:endParaRPr sz="2000"/>
          </a:p>
          <a:p>
            <a:pPr marL="0" lvl="0" indent="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Financiamiento</a:t>
            </a:r>
            <a:endParaRPr/>
          </a:p>
          <a:p>
            <a:pPr marL="457200" lvl="0" indent="-3556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Ahorro + Crédito + Subsidio (2007-2018)</a:t>
            </a:r>
            <a:endParaRPr sz="2000"/>
          </a:p>
          <a:p>
            <a:pPr marL="457200" lvl="0" indent="-3556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“Financiamiento social”</a:t>
            </a:r>
            <a:endParaRPr sz="2000"/>
          </a:p>
          <a:p>
            <a:pPr marL="457200" lvl="0" indent="-35560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Subsidio a damnificados (2017)</a:t>
            </a:r>
            <a:endParaRPr sz="2000"/>
          </a:p>
          <a:p>
            <a:pPr marL="457200" lvl="0" indent="-35560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2000"/>
              <a:buChar char="●"/>
            </a:pPr>
            <a:r>
              <a:rPr lang="en-US" sz="2000"/>
              <a:t>Donativos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9"/>
          <p:cNvPicPr preferRelativeResize="0"/>
          <p:nvPr/>
        </p:nvPicPr>
        <p:blipFill rotWithShape="1">
          <a:blip r:embed="rId3">
            <a:alphaModFix/>
          </a:blip>
          <a:srcRect t="943" b="10888"/>
          <a:stretch/>
        </p:blipFill>
        <p:spPr>
          <a:xfrm>
            <a:off x="122600" y="982838"/>
            <a:ext cx="5623899" cy="48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6500" y="982837"/>
            <a:ext cx="6322876" cy="4892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Organizaciones que participaron en la elaboración de las respuestas</a:t>
            </a:r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5325" y="1063758"/>
            <a:ext cx="2259275" cy="13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663" y="1018171"/>
            <a:ext cx="3241137" cy="139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5">
            <a:alphaModFix/>
          </a:blip>
          <a:srcRect r="3521"/>
          <a:stretch/>
        </p:blipFill>
        <p:spPr>
          <a:xfrm>
            <a:off x="8762112" y="3083460"/>
            <a:ext cx="1601325" cy="165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3663" y="2975963"/>
            <a:ext cx="1874685" cy="187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7">
            <a:alphaModFix/>
          </a:blip>
          <a:srcRect b="24828"/>
          <a:stretch/>
        </p:blipFill>
        <p:spPr>
          <a:xfrm>
            <a:off x="5477988" y="2774838"/>
            <a:ext cx="1514475" cy="22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52" y="1018171"/>
            <a:ext cx="2324786" cy="14655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CONTEXTO [Conteo 2015]</a:t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437350" y="897775"/>
            <a:ext cx="5198700" cy="4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Población </a:t>
            </a:r>
            <a:r>
              <a:rPr lang="en-US" sz="2400" b="1">
                <a:latin typeface="Lato"/>
                <a:ea typeface="Lato"/>
                <a:cs typeface="Lato"/>
                <a:sym typeface="Lato"/>
              </a:rPr>
              <a:t>120 millones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Superficie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1.95 millones km</a:t>
            </a:r>
            <a:r>
              <a:rPr lang="en-US" sz="2400" b="1" baseline="30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Viviendas habitadas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32 millones</a:t>
            </a:r>
            <a:endParaRPr sz="24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423550" y="897775"/>
            <a:ext cx="5198700" cy="42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Tenencia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Propia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68% 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Alquilada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16%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Prestada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14%</a:t>
            </a:r>
            <a:endParaRPr sz="24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Sin escrituras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12.5%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Adquisición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Compra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31% 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Mandó construir </a:t>
            </a:r>
            <a:r>
              <a:rPr lang="en-US" sz="2400" b="1">
                <a:solidFill>
                  <a:schemeClr val="dk2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33%</a:t>
            </a:r>
            <a:endParaRPr sz="2400">
              <a:solidFill>
                <a:schemeClr val="accent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Autoconstrucción </a:t>
            </a:r>
            <a:r>
              <a:rPr lang="en-US" sz="2400" b="1">
                <a:solidFill>
                  <a:schemeClr val="dk2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24% </a:t>
            </a:r>
            <a:endParaRPr sz="2400">
              <a:solidFill>
                <a:schemeClr val="accent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Herencia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9%</a:t>
            </a:r>
            <a:endParaRPr sz="24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Donación de gobierno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1%</a:t>
            </a:r>
            <a:endParaRPr sz="2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-"/>
            </a:pPr>
            <a:r>
              <a:rPr lang="en-US" sz="2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Otra </a:t>
            </a:r>
            <a:r>
              <a:rPr lang="en-US" sz="24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2%</a:t>
            </a:r>
            <a:endParaRPr sz="24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00" y="897775"/>
            <a:ext cx="1395400" cy="7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5"/>
            <a:ext cx="12192003" cy="68543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468033" y="2944200"/>
            <a:ext cx="484800" cy="484800"/>
          </a:xfrm>
          <a:prstGeom prst="ellipse">
            <a:avLst/>
          </a:prstGeom>
          <a:solidFill>
            <a:srgbClr val="A87A9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595433" y="3327400"/>
            <a:ext cx="230100" cy="230100"/>
          </a:xfrm>
          <a:prstGeom prst="ellipse">
            <a:avLst/>
          </a:prstGeom>
          <a:solidFill>
            <a:srgbClr val="734741"/>
          </a:solidFill>
          <a:ln w="9525" cap="flat" cmpd="sng">
            <a:solidFill>
              <a:srgbClr val="87B5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638433" y="3656600"/>
            <a:ext cx="144000" cy="144000"/>
          </a:xfrm>
          <a:prstGeom prst="ellipse">
            <a:avLst/>
          </a:prstGeom>
          <a:solidFill>
            <a:srgbClr val="38761D"/>
          </a:solidFill>
          <a:ln w="9525" cap="flat" cmpd="sng">
            <a:solidFill>
              <a:srgbClr val="87B5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 rot="10800000">
            <a:off x="650433" y="3933800"/>
            <a:ext cx="120000" cy="1200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rgbClr val="87B5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463300" y="2115800"/>
            <a:ext cx="2965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Zonas metropolitanas</a:t>
            </a:r>
            <a:r>
              <a:rPr lang="en-US" sz="190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19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(57 en 2010)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932975" y="2934175"/>
            <a:ext cx="3193500" cy="13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+ de 20 millones (ZMVM) 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+ de 3 millones (GDL y MTY)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de 1 a 3 millones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de 500 mil a 1 millón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de 100 a 500 mil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Localidades entre 50 y 100 mil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Localidades entre 15 y 50 mil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63283" y="314467"/>
            <a:ext cx="38853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500">
                <a:latin typeface="Lato Black"/>
                <a:ea typeface="Lato Black"/>
                <a:cs typeface="Lato Black"/>
                <a:sym typeface="Lato Black"/>
              </a:rPr>
              <a:t>Sistema urbano</a:t>
            </a:r>
            <a:br>
              <a:rPr lang="en-US" sz="2500">
                <a:latin typeface="Lato Black"/>
                <a:ea typeface="Lato Black"/>
                <a:cs typeface="Lato Black"/>
                <a:sym typeface="Lato Black"/>
              </a:rPr>
            </a:br>
            <a:r>
              <a:rPr lang="en-US" sz="2500">
                <a:latin typeface="Lato Black"/>
                <a:ea typeface="Lato Black"/>
                <a:cs typeface="Lato Black"/>
                <a:sym typeface="Lato Black"/>
              </a:rPr>
              <a:t>nacional (SUN)</a:t>
            </a:r>
            <a:endParaRPr sz="25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63300" y="5840267"/>
            <a:ext cx="43971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Elaboración: J. Díaz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Fuente: Scince 2010, INEGI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1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4149" y="5659466"/>
            <a:ext cx="903709" cy="1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 rot="10800000">
            <a:off x="662433" y="4187000"/>
            <a:ext cx="96000" cy="96000"/>
          </a:xfrm>
          <a:prstGeom prst="ellipse">
            <a:avLst/>
          </a:prstGeom>
          <a:solidFill>
            <a:srgbClr val="CC0000"/>
          </a:solidFill>
          <a:ln w="9525" cap="flat" cmpd="sng">
            <a:solidFill>
              <a:srgbClr val="87B5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669633" y="4727833"/>
            <a:ext cx="81600" cy="81600"/>
          </a:xfrm>
          <a:prstGeom prst="rect">
            <a:avLst/>
          </a:prstGeom>
          <a:solidFill>
            <a:srgbClr val="EE8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686433" y="5037633"/>
            <a:ext cx="48000" cy="48000"/>
          </a:xfrm>
          <a:prstGeom prst="rect">
            <a:avLst/>
          </a:prstGeom>
          <a:solidFill>
            <a:srgbClr val="FDC9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3" cy="685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1005434" y="4253427"/>
            <a:ext cx="1984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Ejidos 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947977" y="2623800"/>
            <a:ext cx="1984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Lato"/>
                <a:ea typeface="Lato"/>
                <a:cs typeface="Lato"/>
                <a:sym typeface="Lato"/>
              </a:rPr>
              <a:t>Comunidades</a:t>
            </a:r>
            <a:endParaRPr sz="19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630333" y="4380833"/>
            <a:ext cx="363600" cy="230100"/>
          </a:xfrm>
          <a:prstGeom prst="rect">
            <a:avLst/>
          </a:prstGeom>
          <a:solidFill>
            <a:srgbClr val="8D9E7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584367" y="2751200"/>
            <a:ext cx="363600" cy="230100"/>
          </a:xfrm>
          <a:prstGeom prst="rect">
            <a:avLst/>
          </a:prstGeom>
          <a:solidFill>
            <a:srgbClr val="A6895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463300" y="3035775"/>
            <a:ext cx="30891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Registradas: 2,392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Derechohabientes: 847,439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Superficie (ha.): 17,299,057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463300" y="4665403"/>
            <a:ext cx="30891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Registrados: 29,690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Derechohabientes: 2,961,461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Superficie (ha.): 82,559,747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463300" y="5840275"/>
            <a:ext cx="5757000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Elaboración: J. Díaz</a:t>
            </a:r>
            <a:br>
              <a:rPr lang="en-US" sz="1600">
                <a:latin typeface="Lato"/>
                <a:ea typeface="Lato"/>
                <a:cs typeface="Lato"/>
                <a:sym typeface="Lato"/>
              </a:rPr>
            </a:br>
            <a:r>
              <a:rPr lang="en-US" sz="1600">
                <a:latin typeface="Lato"/>
                <a:ea typeface="Lato"/>
                <a:cs typeface="Lato"/>
                <a:sym typeface="Lato"/>
              </a:rPr>
              <a:t>Fuente: Registro Agrario Nacional, febrero de 2016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463283" y="314467"/>
            <a:ext cx="38853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500">
                <a:latin typeface="Lato Black"/>
                <a:ea typeface="Lato Black"/>
                <a:cs typeface="Lato Black"/>
                <a:sym typeface="Lato Black"/>
              </a:rPr>
              <a:t>Propiedad </a:t>
            </a:r>
            <a:br>
              <a:rPr lang="en-US" sz="2500">
                <a:latin typeface="Lato Black"/>
                <a:ea typeface="Lato Black"/>
                <a:cs typeface="Lato Black"/>
                <a:sym typeface="Lato Black"/>
              </a:rPr>
            </a:br>
            <a:r>
              <a:rPr lang="en-US" sz="2500">
                <a:latin typeface="Lato Black"/>
                <a:ea typeface="Lato Black"/>
                <a:cs typeface="Lato Black"/>
                <a:sym typeface="Lato Black"/>
              </a:rPr>
              <a:t>comunal </a:t>
            </a:r>
            <a:br>
              <a:rPr lang="en-US" sz="2500">
                <a:latin typeface="Lato Black"/>
                <a:ea typeface="Lato Black"/>
                <a:cs typeface="Lato Black"/>
                <a:sym typeface="Lato Black"/>
              </a:rPr>
            </a:br>
            <a:r>
              <a:rPr lang="en-US" sz="2500">
                <a:latin typeface="Lato Black"/>
                <a:ea typeface="Lato Black"/>
                <a:cs typeface="Lato Black"/>
                <a:sym typeface="Lato Black"/>
              </a:rPr>
              <a:t>y ejidal</a:t>
            </a:r>
            <a:endParaRPr sz="2500"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Políticas e instrumentos</a:t>
            </a:r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Avances y retrocesos en materia de vivienda y hábitat</a:t>
            </a:r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-3810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Transición → </a:t>
            </a:r>
            <a:r>
              <a:rPr lang="en-US" b="1"/>
              <a:t>incertidumbre</a:t>
            </a:r>
            <a:r>
              <a:rPr lang="en-US"/>
              <a:t> en cuanto a política de vivienda</a:t>
            </a:r>
            <a:endParaRPr/>
          </a:p>
          <a:p>
            <a:pPr marL="457200" lvl="0" indent="-38100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●"/>
            </a:pPr>
            <a:r>
              <a:rPr lang="en-US"/>
              <a:t>Cabeza del sector: Secretaría de Desarrollo Agrario, Territorial y Urbano (SEDATU)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l="14419" r="19403" b="22510"/>
          <a:stretch/>
        </p:blipFill>
        <p:spPr>
          <a:xfrm>
            <a:off x="3905525" y="5803725"/>
            <a:ext cx="766975" cy="7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l="35590" r="26718" b="34258"/>
          <a:stretch/>
        </p:blipFill>
        <p:spPr>
          <a:xfrm>
            <a:off x="1998975" y="5780575"/>
            <a:ext cx="766976" cy="7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 t="9386" b="21695"/>
          <a:stretch/>
        </p:blipFill>
        <p:spPr>
          <a:xfrm>
            <a:off x="6573025" y="5804060"/>
            <a:ext cx="766974" cy="7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6">
            <a:alphaModFix/>
          </a:blip>
          <a:srcRect l="43163" t="15524" r="33704" b="54237"/>
          <a:stretch/>
        </p:blipFill>
        <p:spPr>
          <a:xfrm>
            <a:off x="11177722" y="5806136"/>
            <a:ext cx="766973" cy="75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7">
            <a:alphaModFix/>
          </a:blip>
          <a:srcRect l="47718" t="8080" r="28679" b="61068"/>
          <a:stretch/>
        </p:blipFill>
        <p:spPr>
          <a:xfrm>
            <a:off x="8525736" y="5804061"/>
            <a:ext cx="766973" cy="75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8">
            <a:alphaModFix/>
          </a:blip>
          <a:srcRect l="41337" t="12587" r="34570" b="69682"/>
          <a:stretch/>
        </p:blipFill>
        <p:spPr>
          <a:xfrm>
            <a:off x="11186943" y="2994978"/>
            <a:ext cx="766971" cy="75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9">
            <a:alphaModFix/>
          </a:blip>
          <a:srcRect l="53004" t="16339" r="23504" b="52954"/>
          <a:stretch/>
        </p:blipFill>
        <p:spPr>
          <a:xfrm>
            <a:off x="11193608" y="1617886"/>
            <a:ext cx="766973" cy="75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10">
            <a:alphaModFix/>
          </a:blip>
          <a:srcRect l="41994" t="13382" r="36048" b="70546"/>
          <a:stretch/>
        </p:blipFill>
        <p:spPr>
          <a:xfrm>
            <a:off x="11180301" y="4361949"/>
            <a:ext cx="766973" cy="748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5585210" y="5326174"/>
            <a:ext cx="1086900" cy="61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CONAVI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10205420" y="5328249"/>
            <a:ext cx="1086900" cy="61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INSUS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10205450" y="6024575"/>
            <a:ext cx="917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Alfonso Iracheta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7545678" y="5326174"/>
            <a:ext cx="1086900" cy="61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FONHAPO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7550688" y="6022499"/>
            <a:ext cx="917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Lirio Rivera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10227955" y="1139999"/>
            <a:ext cx="1086900" cy="61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Procuraduría Agraria</a:t>
            </a:r>
            <a:endParaRPr sz="11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0227950" y="1759500"/>
            <a:ext cx="9177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Rafaél Hernández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5595200" y="6037474"/>
            <a:ext cx="917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Edna Vega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10227940" y="2517424"/>
            <a:ext cx="1086900" cy="61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RAN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10227950" y="3136927"/>
            <a:ext cx="9177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Plutarco García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0227950" y="3882349"/>
            <a:ext cx="1086900" cy="61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FIFONAFE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10227975" y="4501849"/>
            <a:ext cx="9177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Samuel Peña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5685000" y="304800"/>
            <a:ext cx="1386000" cy="619500"/>
          </a:xfrm>
          <a:prstGeom prst="rect">
            <a:avLst/>
          </a:pr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Lato Black"/>
                <a:ea typeface="Lato Black"/>
                <a:cs typeface="Lato Black"/>
                <a:sym typeface="Lato Black"/>
              </a:rPr>
              <a:t>Secretario SEDATU</a:t>
            </a:r>
            <a:endParaRPr sz="13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47200" y="304792"/>
            <a:ext cx="917600" cy="8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5170063" y="1339500"/>
            <a:ext cx="1459800" cy="4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ato Black"/>
                <a:ea typeface="Lato Black"/>
                <a:cs typeface="Lato Black"/>
                <a:sym typeface="Lato Black"/>
              </a:rPr>
              <a:t>Desarrollo urbano y vivienda</a:t>
            </a:r>
            <a:endParaRPr sz="11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29849" y="1339504"/>
            <a:ext cx="871136" cy="85406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5685000" y="924297"/>
            <a:ext cx="1386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ato"/>
                <a:ea typeface="Lato"/>
                <a:cs typeface="Lato"/>
                <a:sym typeface="Lato"/>
              </a:rPr>
              <a:t>Román Meyer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8515450" y="1339505"/>
            <a:ext cx="1459800" cy="4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ato Black"/>
                <a:ea typeface="Lato Black"/>
                <a:cs typeface="Lato Black"/>
                <a:sym typeface="Lato Black"/>
              </a:rPr>
              <a:t>Ordenamiento territorial</a:t>
            </a:r>
            <a:endParaRPr sz="1100"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44314" y="1339500"/>
            <a:ext cx="871136" cy="85406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5170061" y="1801500"/>
            <a:ext cx="1459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ato"/>
                <a:ea typeface="Lato"/>
                <a:cs typeface="Lato"/>
                <a:sym typeface="Lato"/>
              </a:rPr>
              <a:t>Armando Rosales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8515449" y="1801500"/>
            <a:ext cx="14598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ato"/>
                <a:ea typeface="Lato"/>
                <a:cs typeface="Lato"/>
                <a:sym typeface="Lato"/>
              </a:rPr>
              <a:t>David Cervantes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0">
            <a:hlinkClick r:id="rId14"/>
          </p:cNvPr>
          <p:cNvSpPr txBox="1"/>
          <p:nvPr/>
        </p:nvSpPr>
        <p:spPr>
          <a:xfrm>
            <a:off x="3810600" y="3081276"/>
            <a:ext cx="1386000" cy="66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Vivienda social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79" name="Google Shape;179;p20">
            <a:hlinkClick r:id="rId14"/>
          </p:cNvPr>
          <p:cNvSpPr txBox="1"/>
          <p:nvPr/>
        </p:nvSpPr>
        <p:spPr>
          <a:xfrm>
            <a:off x="5304462" y="3081175"/>
            <a:ext cx="1550700" cy="14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Programa de Mejoramiento Urbano</a:t>
            </a:r>
            <a:endParaRPr sz="15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0" name="Google Shape;180;p20">
            <a:hlinkClick r:id="rId14"/>
          </p:cNvPr>
          <p:cNvSpPr txBox="1"/>
          <p:nvPr/>
        </p:nvSpPr>
        <p:spPr>
          <a:xfrm>
            <a:off x="6930237" y="3081175"/>
            <a:ext cx="1298400" cy="66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Fomento a la planeación</a:t>
            </a:r>
            <a:endParaRPr sz="13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1" name="Google Shape;181;p20">
            <a:hlinkClick r:id="rId14"/>
          </p:cNvPr>
          <p:cNvSpPr txBox="1"/>
          <p:nvPr/>
        </p:nvSpPr>
        <p:spPr>
          <a:xfrm>
            <a:off x="8303713" y="3081175"/>
            <a:ext cx="1677900" cy="14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Reconstrucción</a:t>
            </a:r>
            <a:endParaRPr sz="15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995650" y="5303024"/>
            <a:ext cx="1086900" cy="619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INFONAVIT</a:t>
            </a:r>
            <a:endParaRPr sz="12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1015600" y="6014324"/>
            <a:ext cx="917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Carlos Martínez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2909955" y="5326174"/>
            <a:ext cx="1086900" cy="619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FOVISSSTE</a:t>
            </a:r>
            <a:endParaRPr sz="12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2924925" y="6037474"/>
            <a:ext cx="917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ato"/>
                <a:ea typeface="Lato"/>
                <a:cs typeface="Lato"/>
                <a:sym typeface="Lato"/>
              </a:rPr>
              <a:t>Agustín Rodríguez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20">
            <a:hlinkClick r:id="rId14"/>
          </p:cNvPr>
          <p:cNvSpPr txBox="1"/>
          <p:nvPr/>
        </p:nvSpPr>
        <p:spPr>
          <a:xfrm>
            <a:off x="2201550" y="4003663"/>
            <a:ext cx="1386000" cy="53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Co-financiamiento</a:t>
            </a:r>
            <a:endParaRPr sz="10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7" name="Google Shape;187;p20">
            <a:hlinkClick r:id="rId14"/>
          </p:cNvPr>
          <p:cNvSpPr txBox="1"/>
          <p:nvPr/>
        </p:nvSpPr>
        <p:spPr>
          <a:xfrm>
            <a:off x="3814913" y="4003675"/>
            <a:ext cx="1386000" cy="5319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PSVA</a:t>
            </a:r>
            <a:endParaRPr sz="15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cxnSp>
        <p:nvCxnSpPr>
          <p:cNvPr id="188" name="Google Shape;188;p20"/>
          <p:cNvCxnSpPr>
            <a:stCxn id="178" idx="0"/>
            <a:endCxn id="172" idx="2"/>
          </p:cNvCxnSpPr>
          <p:nvPr/>
        </p:nvCxnSpPr>
        <p:spPr>
          <a:xfrm rot="-5400000">
            <a:off x="5340600" y="1356576"/>
            <a:ext cx="887700" cy="25617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0"/>
          <p:cNvCxnSpPr>
            <a:stCxn id="172" idx="2"/>
            <a:endCxn id="179" idx="0"/>
          </p:cNvCxnSpPr>
          <p:nvPr/>
        </p:nvCxnSpPr>
        <p:spPr>
          <a:xfrm rot="5400000">
            <a:off x="6128817" y="2144668"/>
            <a:ext cx="887700" cy="9855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0"/>
          <p:cNvCxnSpPr>
            <a:stCxn id="172" idx="2"/>
            <a:endCxn id="180" idx="0"/>
          </p:cNvCxnSpPr>
          <p:nvPr/>
        </p:nvCxnSpPr>
        <p:spPr>
          <a:xfrm rot="-5400000" flipH="1">
            <a:off x="6878517" y="2380468"/>
            <a:ext cx="887700" cy="5139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0"/>
          <p:cNvCxnSpPr>
            <a:stCxn id="175" idx="2"/>
            <a:endCxn id="181" idx="0"/>
          </p:cNvCxnSpPr>
          <p:nvPr/>
        </p:nvCxnSpPr>
        <p:spPr>
          <a:xfrm rot="-5400000" flipH="1">
            <a:off x="8167482" y="2105964"/>
            <a:ext cx="887700" cy="10629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0"/>
          <p:cNvCxnSpPr>
            <a:stCxn id="178" idx="2"/>
            <a:endCxn id="186" idx="0"/>
          </p:cNvCxnSpPr>
          <p:nvPr/>
        </p:nvCxnSpPr>
        <p:spPr>
          <a:xfrm rot="5400000">
            <a:off x="3569250" y="3069426"/>
            <a:ext cx="259800" cy="1608900"/>
          </a:xfrm>
          <a:prstGeom prst="curvedConnector3">
            <a:avLst>
              <a:gd name="adj1" fmla="val 4997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20"/>
          <p:cNvCxnSpPr>
            <a:stCxn id="178" idx="2"/>
            <a:endCxn id="187" idx="0"/>
          </p:cNvCxnSpPr>
          <p:nvPr/>
        </p:nvCxnSpPr>
        <p:spPr>
          <a:xfrm rot="-5400000" flipH="1">
            <a:off x="4375800" y="3871776"/>
            <a:ext cx="259800" cy="4200"/>
          </a:xfrm>
          <a:prstGeom prst="curvedConnector3">
            <a:avLst>
              <a:gd name="adj1" fmla="val 49981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0"/>
          <p:cNvCxnSpPr>
            <a:stCxn id="182" idx="0"/>
            <a:endCxn id="186" idx="2"/>
          </p:cNvCxnSpPr>
          <p:nvPr/>
        </p:nvCxnSpPr>
        <p:spPr>
          <a:xfrm rot="-5400000">
            <a:off x="1833100" y="4241624"/>
            <a:ext cx="767400" cy="1355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0"/>
          <p:cNvCxnSpPr>
            <a:stCxn id="184" idx="0"/>
            <a:endCxn id="186" idx="2"/>
          </p:cNvCxnSpPr>
          <p:nvPr/>
        </p:nvCxnSpPr>
        <p:spPr>
          <a:xfrm rot="5400000" flipH="1">
            <a:off x="2778705" y="4651474"/>
            <a:ext cx="790500" cy="558900"/>
          </a:xfrm>
          <a:prstGeom prst="curvedConnector3">
            <a:avLst>
              <a:gd name="adj1" fmla="val 50007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0"/>
          <p:cNvCxnSpPr>
            <a:stCxn id="157" idx="0"/>
            <a:endCxn id="187" idx="2"/>
          </p:cNvCxnSpPr>
          <p:nvPr/>
        </p:nvCxnSpPr>
        <p:spPr>
          <a:xfrm rot="5400000" flipH="1">
            <a:off x="4923110" y="4120624"/>
            <a:ext cx="790500" cy="1620600"/>
          </a:xfrm>
          <a:prstGeom prst="curvedConnector3">
            <a:avLst>
              <a:gd name="adj1" fmla="val 50006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0"/>
          <p:cNvCxnSpPr>
            <a:stCxn id="157" idx="0"/>
            <a:endCxn id="179" idx="2"/>
          </p:cNvCxnSpPr>
          <p:nvPr/>
        </p:nvCxnSpPr>
        <p:spPr>
          <a:xfrm rot="5400000" flipH="1">
            <a:off x="5708960" y="4906474"/>
            <a:ext cx="790500" cy="48900"/>
          </a:xfrm>
          <a:prstGeom prst="curvedConnector3">
            <a:avLst>
              <a:gd name="adj1" fmla="val 50006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0"/>
          <p:cNvCxnSpPr>
            <a:stCxn id="158" idx="0"/>
            <a:endCxn id="179" idx="2"/>
          </p:cNvCxnSpPr>
          <p:nvPr/>
        </p:nvCxnSpPr>
        <p:spPr>
          <a:xfrm rot="5400000" flipH="1">
            <a:off x="8017970" y="2597349"/>
            <a:ext cx="792600" cy="4669200"/>
          </a:xfrm>
          <a:prstGeom prst="curvedConnector3">
            <a:avLst>
              <a:gd name="adj1" fmla="val 5000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0"/>
          <p:cNvSpPr txBox="1"/>
          <p:nvPr/>
        </p:nvSpPr>
        <p:spPr>
          <a:xfrm>
            <a:off x="363325" y="159250"/>
            <a:ext cx="43713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Lato Black"/>
                <a:ea typeface="Lato Black"/>
                <a:cs typeface="Lato Black"/>
                <a:sym typeface="Lato Black"/>
              </a:rPr>
              <a:t>La producción social de vivienda asistida (PSVA) en el entramado estatal</a:t>
            </a:r>
            <a:endParaRPr sz="2800"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432900" y="1878186"/>
            <a:ext cx="403800" cy="28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3192150" y="1878186"/>
            <a:ext cx="403800" cy="28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432900" y="2255067"/>
            <a:ext cx="403800" cy="28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432900" y="3008829"/>
            <a:ext cx="403800" cy="28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837250" y="1868125"/>
            <a:ext cx="1989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Secretario y subsecretarías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3596500" y="1878175"/>
            <a:ext cx="1086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Programas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837250" y="2247742"/>
            <a:ext cx="2353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Organismos del sector agrario</a:t>
            </a:r>
            <a:endParaRPr sz="12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837250" y="3006975"/>
            <a:ext cx="26919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Fondos de vivienda _ </a:t>
            </a:r>
            <a:r>
              <a:rPr lang="en-US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 asalariados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20"/>
          <p:cNvSpPr/>
          <p:nvPr/>
        </p:nvSpPr>
        <p:spPr>
          <a:xfrm>
            <a:off x="3192150" y="2255067"/>
            <a:ext cx="403800" cy="28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3596500" y="2247742"/>
            <a:ext cx="23532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Regularización del suelo urbano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432900" y="2631948"/>
            <a:ext cx="403800" cy="28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837250" y="2627358"/>
            <a:ext cx="26163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Fondos de vivienda _ </a:t>
            </a:r>
            <a:r>
              <a:rPr lang="en-US" sz="12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asalariados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2" name="Google Shape;212;p20"/>
          <p:cNvCxnSpPr>
            <a:stCxn id="157" idx="0"/>
            <a:endCxn id="186" idx="2"/>
          </p:cNvCxnSpPr>
          <p:nvPr/>
        </p:nvCxnSpPr>
        <p:spPr>
          <a:xfrm rot="5400000" flipH="1">
            <a:off x="4116410" y="3313924"/>
            <a:ext cx="790500" cy="3234000"/>
          </a:xfrm>
          <a:prstGeom prst="curvedConnector3">
            <a:avLst>
              <a:gd name="adj1" fmla="val 5000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0"/>
          <p:cNvCxnSpPr>
            <a:stCxn id="157" idx="0"/>
            <a:endCxn id="181" idx="2"/>
          </p:cNvCxnSpPr>
          <p:nvPr/>
        </p:nvCxnSpPr>
        <p:spPr>
          <a:xfrm rot="-5400000">
            <a:off x="7240460" y="3423874"/>
            <a:ext cx="790500" cy="3014100"/>
          </a:xfrm>
          <a:prstGeom prst="curvedConnector3">
            <a:avLst>
              <a:gd name="adj1" fmla="val 50006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Coyuntura</a:t>
            </a:r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body" idx="1"/>
          </p:nvPr>
        </p:nvSpPr>
        <p:spPr>
          <a:xfrm>
            <a:off x="3200400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Nivel federal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Reestructuración de créditos INFONAVIT (asalariados)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Desaparición de FONHAPO (no asalariados)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Continuidad del programa de </a:t>
            </a:r>
            <a:r>
              <a:rPr lang="en-US" b="1"/>
              <a:t>Reconstrucción</a:t>
            </a:r>
            <a:endParaRPr b="1"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1900"/>
              <a:buChar char="●"/>
            </a:pPr>
            <a:r>
              <a:rPr lang="en-US"/>
              <a:t>Poca participación y prioridad a la seguridad pública en Programa de Mejoramiento Urbano</a:t>
            </a:r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body" idx="2"/>
          </p:nvPr>
        </p:nvSpPr>
        <p:spPr>
          <a:xfrm>
            <a:off x="7534098" y="1771725"/>
            <a:ext cx="4095300" cy="4368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CDMX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Constitución de 2016 </a:t>
            </a:r>
            <a:br>
              <a:rPr lang="en-US"/>
            </a:br>
            <a:r>
              <a:rPr lang="en-US"/>
              <a:t>→  Instituto de Planeación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/>
              <a:t>Crisis del Instituto de Vivienda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-US" b="1"/>
              <a:t>Cooperativas de vivienda</a:t>
            </a:r>
            <a:r>
              <a:rPr lang="en-US"/>
              <a:t> reconocidas pero sin programa operativo</a:t>
            </a:r>
            <a:endParaRPr/>
          </a:p>
          <a:p>
            <a:pPr marL="457200" lvl="0" indent="-349250" algn="l" rtl="0">
              <a:lnSpc>
                <a:spcPct val="113000"/>
              </a:lnSpc>
              <a:spcBef>
                <a:spcPts val="1200"/>
              </a:spcBef>
              <a:spcAft>
                <a:spcPts val="1200"/>
              </a:spcAft>
              <a:buSzPts val="1900"/>
              <a:buChar char="●"/>
            </a:pPr>
            <a:r>
              <a:rPr lang="en-US"/>
              <a:t>Crisis del </a:t>
            </a:r>
            <a:r>
              <a:rPr lang="en-US" b="1"/>
              <a:t>Programa de Mejoramiento Barrial y Comunitario </a:t>
            </a:r>
            <a:r>
              <a:rPr lang="en-US"/>
              <a:t>→ “senderos seguros”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00" y="153763"/>
            <a:ext cx="4762740" cy="65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/>
          <p:cNvPicPr preferRelativeResize="0"/>
          <p:nvPr/>
        </p:nvPicPr>
        <p:blipFill rotWithShape="1">
          <a:blip r:embed="rId4">
            <a:alphaModFix/>
          </a:blip>
          <a:srcRect l="1671" r="27220"/>
          <a:stretch/>
        </p:blipFill>
        <p:spPr>
          <a:xfrm>
            <a:off x="4993575" y="152400"/>
            <a:ext cx="7062251" cy="655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</Words>
  <Application>Microsoft Macintosh PowerPoint</Application>
  <PresentationFormat>Panorámica</PresentationFormat>
  <Paragraphs>136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Lato Black</vt:lpstr>
      <vt:lpstr>Arial</vt:lpstr>
      <vt:lpstr>Calibri</vt:lpstr>
      <vt:lpstr>Lato</vt:lpstr>
      <vt:lpstr>Raleway</vt:lpstr>
      <vt:lpstr>Swiss</vt:lpstr>
      <vt:lpstr>IV ENCUENTRO REGIONAL DEL GRUPO DE TRABAJO DE  PRODUCCIÓN Y GESTIÓN SOCIAL DEL HÁBITAT</vt:lpstr>
      <vt:lpstr>Presentación de PowerPoint</vt:lpstr>
      <vt:lpstr>Presentación de PowerPoint</vt:lpstr>
      <vt:lpstr>Presentación de PowerPoint</vt:lpstr>
      <vt:lpstr>Presentación de PowerPoint</vt:lpstr>
      <vt:lpstr>1. Políticas e instrumentos</vt:lpstr>
      <vt:lpstr>Presentación de PowerPoint</vt:lpstr>
      <vt:lpstr>Coyuntura</vt:lpstr>
      <vt:lpstr>Presentación de PowerPoint</vt:lpstr>
      <vt:lpstr>2. Estrategias</vt:lpstr>
      <vt:lpstr>Ejemplos</vt:lpstr>
      <vt:lpstr>Presentación de PowerPoint</vt:lpstr>
      <vt:lpstr>Ejemplos</vt:lpstr>
      <vt:lpstr>Presentación de PowerPoint</vt:lpstr>
      <vt:lpstr>3. Suelo y financiamiento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 ENCUENTRO REGIONAL DEL GRUPO DE TRABAJO DE  PRODUCCIÓN Y GESTIÓN SOCIAL DEL HÁBITAT</dc:title>
  <cp:lastModifiedBy>Usuario de Microsoft Office</cp:lastModifiedBy>
  <cp:revision>1</cp:revision>
  <dcterms:modified xsi:type="dcterms:W3CDTF">2019-08-26T19:06:59Z</dcterms:modified>
</cp:coreProperties>
</file>