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8" r:id="rId2"/>
    <p:sldId id="297" r:id="rId3"/>
    <p:sldId id="341" r:id="rId4"/>
    <p:sldId id="340" r:id="rId5"/>
    <p:sldId id="264" r:id="rId6"/>
    <p:sldId id="342" r:id="rId7"/>
    <p:sldId id="257" r:id="rId8"/>
    <p:sldId id="343" r:id="rId9"/>
    <p:sldId id="344" r:id="rId10"/>
    <p:sldId id="334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éa Oswald" initials="LO" lastIdx="1" clrIdx="0"/>
  <p:cmAuthor id="2" name="Léa Oswald" initials="LO [2]" lastIdx="1" clrIdx="1"/>
  <p:cmAuthor id="3" name="Léa Oswald" initials="LO [3]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88140" autoAdjust="0"/>
  </p:normalViewPr>
  <p:slideViewPr>
    <p:cSldViewPr snapToGrid="0">
      <p:cViewPr varScale="1">
        <p:scale>
          <a:sx n="65" d="100"/>
          <a:sy n="65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19T22:33:07.985" idx="1">
    <p:pos x="7271" y="1549"/>
    <p:text>pas seulement des coopératives, et pas seulement pour l'achat de terrain (cf. Sénégal)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8-19T22:34:09.174" idx="1">
    <p:pos x="596" y="1880"/>
    <p:text>Je crois que cet aspect a été rediscuté en comité et que l'idée est de ne pas appliquer d'intérêt pour les dépositaires. Mais ça n'a pas encore été validé officiellement. Donc peut-être c'est mieux juste de ne rien mettre. 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9-08-19T22:37:49.041" idx="1">
    <p:pos x="7003" y="879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80C6D-F81B-4C8A-B07F-8A208985C399}" type="datetimeFigureOut">
              <a:rPr lang="fr-FR" smtClean="0"/>
              <a:t>20/08/2019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A7CA0-C05A-4806-A977-64BDEAC1C0F5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61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Cas du Nicaragua. Notre travail là-bas: appui technique et financier (mise en place d’un fonds rotatif)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5285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/>
              <a:t>La solidarité au sein du mouvement de l’habitat collaboratif s’opère au niveau national (e.g. WBG et le Fonds Solidaire Suisse) ainsi qu'au niveau régional. </a:t>
            </a:r>
            <a:r>
              <a:rPr lang="fr-CH" dirty="0" err="1"/>
              <a:t>urbaMonde</a:t>
            </a:r>
            <a:r>
              <a:rPr lang="fr-CH" dirty="0"/>
              <a:t> vise à élargir cette solidarité en créant un mouvement international pour le développement de l’habitat collaboratif et la création d’une autre ville, guidée par les habitants. A cette fin, on a lancé la Plateforme pour la Production Sociale de l’Habitat.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490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14307F-D6CE-40C6-B87D-B3C8FAC6DC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2DE83E9-A014-4E4F-A85F-853AA61700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BF38A1-3D69-440A-A4A2-E039EFFA8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0A84-06AC-4758-9F8F-7098BBB258AD}" type="datetimeFigureOut">
              <a:rPr lang="fr-FR" smtClean="0"/>
              <a:t>20/08/2019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DE8C9B-CA15-4316-B588-187C31CDB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1609D4-318E-4D05-8E90-77B566BC2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DDA0-91BC-47D5-B6B9-1DE61FD91C49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049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15EEFE-08B1-440D-8462-2564D3BD7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008D3D9-F679-4EAD-8AE3-9250500AB8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2718C8-FC85-4833-9DE3-FB766FB5E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0A84-06AC-4758-9F8F-7098BBB258AD}" type="datetimeFigureOut">
              <a:rPr lang="fr-FR" smtClean="0"/>
              <a:t>20/08/2019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E14748-4269-4513-BDF5-DB5C12A93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1C248B-AD86-4646-8403-C928E99D0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DDA0-91BC-47D5-B6B9-1DE61FD91C49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625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1AA02FB-410A-4C48-9B80-29417018F9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7794A5C-F53A-4387-B57E-6427B66A4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A67785-7000-4928-87A8-31E40495A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0A84-06AC-4758-9F8F-7098BBB258AD}" type="datetimeFigureOut">
              <a:rPr lang="fr-FR" smtClean="0"/>
              <a:t>20/08/2019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7E01C3-DB94-4205-82F3-1951C7650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FCF28F-831E-409C-88E4-7AEFEB3CC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DDA0-91BC-47D5-B6B9-1DE61FD91C49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15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sz="quarter" idx="13"/>
          </p:nvPr>
        </p:nvSpPr>
        <p:spPr>
          <a:xfrm>
            <a:off x="428412" y="6500495"/>
            <a:ext cx="366608" cy="19240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1733"/>
              </a:lnSpc>
              <a:spcBef>
                <a:spcPts val="267"/>
              </a:spcBef>
              <a:defRPr sz="1200" b="1" spc="-100"/>
            </a:lvl1pPr>
          </a:lstStyle>
          <a:p>
            <a:pPr marL="0" indent="0" algn="r">
              <a:lnSpc>
                <a:spcPts val="1300"/>
              </a:lnSpc>
              <a:spcBef>
                <a:spcPts val="200"/>
              </a:spcBef>
              <a:defRPr sz="1200" b="1" spc="-100"/>
            </a:pPr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42342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EC1ECC-A078-493E-A02F-0849EA86D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542A93-0E5C-47FE-BB04-A50B748AE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D05551-FAE1-4E94-9266-1A44B2AF8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0A84-06AC-4758-9F8F-7098BBB258AD}" type="datetimeFigureOut">
              <a:rPr lang="fr-FR" smtClean="0"/>
              <a:t>20/08/2019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996A30-79C9-4B0D-838D-D695945C5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3062ED-6468-418D-B62B-F6F654ED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DDA0-91BC-47D5-B6B9-1DE61FD91C49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524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838748-9495-4B03-88FA-5E7B482E2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75C4720-5010-407F-93D2-CA3A7897D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2D9644-365D-47AF-A3EA-91B984C73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0A84-06AC-4758-9F8F-7098BBB258AD}" type="datetimeFigureOut">
              <a:rPr lang="fr-FR" smtClean="0"/>
              <a:t>20/08/2019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549ABC-0199-45FE-8A17-7885BC253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EA1777-598E-4222-8E50-EDCA1EB76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DDA0-91BC-47D5-B6B9-1DE61FD91C49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2634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1E8DFC-27FB-459B-9848-9DBB212CD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04A0CE-FC14-404A-B87E-1CCCCE0182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6B09EC-F62D-4580-ADE3-A31692985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AD4CE4-2782-45FC-BBA6-E37B8BAD0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0A84-06AC-4758-9F8F-7098BBB258AD}" type="datetimeFigureOut">
              <a:rPr lang="fr-FR" smtClean="0"/>
              <a:t>20/08/2019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8CDDE2D-03D6-4467-97DC-E46957A07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EE7576-A43D-446C-B29C-746C05DC6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DDA0-91BC-47D5-B6B9-1DE61FD91C49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3887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65BC50-CD2D-41C1-822E-98514D6D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C14C5C-976B-47F6-A575-6A7351346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3A5D7E0-B453-433B-A845-CB807DEAA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C5EA23A-EC21-4D6D-B0A5-47533827E9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661F5C5-A3C4-40AF-8A79-90166234A8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CAD8CF5-B631-4606-AACD-69E594E29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0A84-06AC-4758-9F8F-7098BBB258AD}" type="datetimeFigureOut">
              <a:rPr lang="fr-FR" smtClean="0"/>
              <a:t>20/08/2019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F54A7F4-0645-4613-9EFF-A763C23A8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C134206-49AB-416C-8FCE-730F85682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DDA0-91BC-47D5-B6B9-1DE61FD91C49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49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55BFAA-684E-41AF-A498-134019C54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70FEE43-42F4-45C3-B158-6813949A5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0A84-06AC-4758-9F8F-7098BBB258AD}" type="datetimeFigureOut">
              <a:rPr lang="fr-FR" smtClean="0"/>
              <a:t>20/08/2019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AF69AE1-7BCB-44E8-AAE7-0612CD79A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BF9B028-875A-44E4-9D4F-0002D3E3F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DDA0-91BC-47D5-B6B9-1DE61FD91C49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753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F4B48A0-EA91-454F-9F5C-AF61850B2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0A84-06AC-4758-9F8F-7098BBB258AD}" type="datetimeFigureOut">
              <a:rPr lang="fr-FR" smtClean="0"/>
              <a:t>20/08/2019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2794480-11C8-4E76-A545-47BC8CA78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460B45-E162-42DA-AC34-E2DF1E0AB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DDA0-91BC-47D5-B6B9-1DE61FD91C49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0031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616D26-385B-4B9D-9AD4-8FC6DFE91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6E738D-5E8D-44A7-974B-4A7EA6F70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6F54486-00E3-40BF-9F9A-70FF29B66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E76F0BA-AE7C-4FA2-915B-72F44791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0A84-06AC-4758-9F8F-7098BBB258AD}" type="datetimeFigureOut">
              <a:rPr lang="fr-FR" smtClean="0"/>
              <a:t>20/08/2019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C725E75-2343-498D-BF3F-3A89E3441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2B0D3BA-138B-41AD-A8AB-074BBC1B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DDA0-91BC-47D5-B6B9-1DE61FD91C49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26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1EA994-0854-4009-8515-DB8AC79B1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2584EB6-24B3-49D0-A61E-D4CBEB0FD6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107A51C-9A2F-49FB-96EC-F19C8692E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68746A-605B-4287-BA85-F99F61151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0A84-06AC-4758-9F8F-7098BBB258AD}" type="datetimeFigureOut">
              <a:rPr lang="fr-FR" smtClean="0"/>
              <a:t>20/08/2019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41F43E-4AD0-4BFA-8427-C1708933A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FC5EB58-AD89-4A51-9676-522965DD9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DDA0-91BC-47D5-B6B9-1DE61FD91C49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1823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D3BB591-73E1-4429-BB8D-F2D6BA34E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74FAC4E-64F6-49D5-8C26-365E90424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D1F10F-D6AC-4DCA-A305-65B6A64B3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A0A84-06AC-4758-9F8F-7098BBB258AD}" type="datetimeFigureOut">
              <a:rPr lang="fr-FR" smtClean="0"/>
              <a:t>20/08/2019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3D914C-7799-4B23-8ED5-B6E0254418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A0DDF0-211D-4C98-9FFE-34A51EEA03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2DDA0-91BC-47D5-B6B9-1DE61FD91C49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796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emf"/><Relationship Id="rId5" Type="http://schemas.openxmlformats.org/officeDocument/2006/relationships/image" Target="../media/image5.png"/><Relationship Id="rId4" Type="http://schemas.openxmlformats.org/officeDocument/2006/relationships/hyperlink" Target="http://www.co-habitat.net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rbamonde.org/fr/pages/fond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938"/>
            <a:ext cx="12192000" cy="8161587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xmlns="" id="{1AE3F9A0-67C4-4200-A7E8-3984249F4FB0}"/>
              </a:ext>
            </a:extLst>
          </p:cNvPr>
          <p:cNvSpPr txBox="1"/>
          <p:nvPr/>
        </p:nvSpPr>
        <p:spPr>
          <a:xfrm>
            <a:off x="750898" y="6098018"/>
            <a:ext cx="408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Pierre Arnold - </a:t>
            </a:r>
            <a:r>
              <a:rPr lang="en-US" b="1" dirty="0" err="1">
                <a:solidFill>
                  <a:schemeClr val="bg1"/>
                </a:solidFill>
              </a:rPr>
              <a:t>UrbaMonde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err="1">
                <a:solidFill>
                  <a:schemeClr val="bg1"/>
                </a:solidFill>
              </a:rPr>
              <a:t>Tequisquiapan</a:t>
            </a:r>
            <a:r>
              <a:rPr lang="en-US" b="1" dirty="0">
                <a:solidFill>
                  <a:schemeClr val="bg1"/>
                </a:solidFill>
              </a:rPr>
              <a:t>, Morelos, </a:t>
            </a:r>
            <a:r>
              <a:rPr lang="en-US" b="1" dirty="0" err="1">
                <a:solidFill>
                  <a:schemeClr val="bg1"/>
                </a:solidFill>
              </a:rPr>
              <a:t>agosto</a:t>
            </a:r>
            <a:r>
              <a:rPr lang="en-US" b="1" dirty="0">
                <a:solidFill>
                  <a:schemeClr val="bg1"/>
                </a:solidFill>
              </a:rPr>
              <a:t> 2019</a:t>
            </a:r>
          </a:p>
          <a:p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98484015-5BC1-493A-9AB4-F8B9108B79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1" y="406400"/>
            <a:ext cx="3891529" cy="89432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70860ADF-27EF-4B48-B847-035B54BE1B5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690" y="285873"/>
            <a:ext cx="2293620" cy="567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646628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67F817B1-EB9F-4733-8A49-2E4797C03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9824"/>
            <a:ext cx="12190403" cy="730391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1BDE55BE-03E9-449D-8BE6-A7B3687421BF}"/>
              </a:ext>
            </a:extLst>
          </p:cNvPr>
          <p:cNvSpPr txBox="1"/>
          <p:nvPr/>
        </p:nvSpPr>
        <p:spPr>
          <a:xfrm>
            <a:off x="241300" y="304800"/>
            <a:ext cx="1181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>
                    <a:lumMod val="50000"/>
                  </a:schemeClr>
                </a:solidFill>
              </a:rPr>
              <a:t>Preguntas</a:t>
            </a:r>
          </a:p>
        </p:txBody>
      </p:sp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xmlns="" id="{CBBE6F82-3877-44C5-9FF7-32D08D7FB946}"/>
              </a:ext>
            </a:extLst>
          </p:cNvPr>
          <p:cNvSpPr txBox="1">
            <a:spLocks/>
          </p:cNvSpPr>
          <p:nvPr/>
        </p:nvSpPr>
        <p:spPr>
          <a:xfrm>
            <a:off x="437939" y="977900"/>
            <a:ext cx="1131612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solidFill>
                  <a:schemeClr val="accent6"/>
                </a:solidFill>
              </a:rPr>
              <a:t>Grupos de ahorro, microcréditos, fondos solidarios locales o regionales…</a:t>
            </a:r>
          </a:p>
          <a:p>
            <a:pPr marL="0" indent="0">
              <a:buNone/>
            </a:pPr>
            <a:r>
              <a:rPr lang="es-ES" b="1" dirty="0"/>
              <a:t>¿Qué instrumentos existen en sus organizaciones / federaciones para aumentar su autonomía financiera e independencia del sector bancario lucrativo?</a:t>
            </a:r>
          </a:p>
          <a:p>
            <a:pPr marL="0" indent="0">
              <a:buNone/>
            </a:pPr>
            <a:r>
              <a:rPr lang="es-ES" b="1" dirty="0"/>
              <a:t>¿Qué autogestión financiera para la PSH en la región?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42DA3427-6C3E-4993-B8E8-30DFCB421B6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441" y="198775"/>
            <a:ext cx="2293620" cy="567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5231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503" y="554487"/>
            <a:ext cx="7648574" cy="568798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41A92CB-30A6-4EC8-A3E9-B2E876DEB6FD}"/>
              </a:ext>
            </a:extLst>
          </p:cNvPr>
          <p:cNvSpPr/>
          <p:nvPr/>
        </p:nvSpPr>
        <p:spPr>
          <a:xfrm>
            <a:off x="10566043" y="6336573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4"/>
              </a:rPr>
              <a:t>co-habitat.net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0B2D9037-4632-48A5-88B4-DADDDB9890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469" t="26514" r="17031" b="19861"/>
          <a:stretch/>
        </p:blipFill>
        <p:spPr>
          <a:xfrm>
            <a:off x="233323" y="2885527"/>
            <a:ext cx="5727778" cy="255956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BAADE29-5675-4F5B-BC83-83D65BB2BD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1" y="406400"/>
            <a:ext cx="3891529" cy="89432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1A4678E3-9F4B-435F-A1FE-B0E0939CC937}"/>
              </a:ext>
            </a:extLst>
          </p:cNvPr>
          <p:cNvSpPr txBox="1"/>
          <p:nvPr/>
        </p:nvSpPr>
        <p:spPr>
          <a:xfrm>
            <a:off x="482600" y="2082800"/>
            <a:ext cx="332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>
                    <a:lumMod val="50000"/>
                  </a:schemeClr>
                </a:solidFill>
              </a:rPr>
              <a:t>Quiénes somos?</a:t>
            </a:r>
          </a:p>
        </p:txBody>
      </p:sp>
    </p:spTree>
    <p:extLst>
      <p:ext uri="{BB962C8B-B14F-4D97-AF65-F5344CB8AC3E}">
        <p14:creationId xmlns:p14="http://schemas.microsoft.com/office/powerpoint/2010/main" val="120437264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700A6322-530C-4656-BDCB-2D6F8DBB9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46162"/>
            <a:ext cx="10515600" cy="4351338"/>
          </a:xfrm>
        </p:spPr>
        <p:txBody>
          <a:bodyPr/>
          <a:lstStyle/>
          <a:p>
            <a:r>
              <a:rPr lang="fr-FR" b="1" dirty="0" err="1"/>
              <a:t>Intercambio</a:t>
            </a:r>
            <a:r>
              <a:rPr lang="fr-FR" b="1" dirty="0"/>
              <a:t>, visitas, </a:t>
            </a:r>
            <a:r>
              <a:rPr lang="fr-FR" b="1" dirty="0" err="1"/>
              <a:t>conferencias</a:t>
            </a:r>
            <a:r>
              <a:rPr lang="fr-FR" b="1" dirty="0"/>
              <a:t> </a:t>
            </a:r>
            <a:r>
              <a:rPr lang="fr-FR" b="1" dirty="0" err="1"/>
              <a:t>públicas</a:t>
            </a:r>
            <a:endParaRPr lang="fr-FR" b="1" dirty="0"/>
          </a:p>
          <a:p>
            <a:r>
              <a:rPr lang="fr-FR" b="1" dirty="0" err="1"/>
              <a:t>Definición</a:t>
            </a:r>
            <a:r>
              <a:rPr lang="fr-FR" b="1" dirty="0"/>
              <a:t> de </a:t>
            </a:r>
            <a:r>
              <a:rPr lang="fr-FR" b="1" dirty="0" err="1"/>
              <a:t>estrategias</a:t>
            </a:r>
            <a:r>
              <a:rPr lang="fr-FR" b="1" dirty="0"/>
              <a:t>: </a:t>
            </a:r>
            <a:r>
              <a:rPr lang="fr-FR" dirty="0" err="1"/>
              <a:t>dificultades</a:t>
            </a:r>
            <a:r>
              <a:rPr lang="fr-FR" dirty="0"/>
              <a:t> y </a:t>
            </a:r>
            <a:r>
              <a:rPr lang="fr-FR" dirty="0" err="1"/>
              <a:t>logros</a:t>
            </a:r>
            <a:r>
              <a:rPr lang="fr-FR" dirty="0"/>
              <a:t> de </a:t>
            </a:r>
            <a:r>
              <a:rPr lang="fr-FR" dirty="0" err="1"/>
              <a:t>cada</a:t>
            </a:r>
            <a:r>
              <a:rPr lang="fr-FR" dirty="0"/>
              <a:t> </a:t>
            </a:r>
            <a:r>
              <a:rPr lang="fr-FR" dirty="0" err="1"/>
              <a:t>organización</a:t>
            </a:r>
            <a:r>
              <a:rPr lang="fr-FR" dirty="0"/>
              <a:t>, </a:t>
            </a:r>
            <a:r>
              <a:rPr lang="fr-FR" dirty="0" err="1"/>
              <a:t>fortalecimiento</a:t>
            </a:r>
            <a:r>
              <a:rPr lang="fr-FR" dirty="0"/>
              <a:t> de </a:t>
            </a:r>
            <a:r>
              <a:rPr lang="fr-FR" dirty="0" err="1"/>
              <a:t>capacidades</a:t>
            </a:r>
            <a:r>
              <a:rPr lang="fr-FR" dirty="0"/>
              <a:t>, </a:t>
            </a:r>
            <a:r>
              <a:rPr lang="fr-FR" dirty="0" err="1"/>
              <a:t>comunicación</a:t>
            </a:r>
            <a:r>
              <a:rPr lang="fr-FR" dirty="0"/>
              <a:t>, </a:t>
            </a:r>
            <a:r>
              <a:rPr lang="fr-FR" dirty="0" err="1"/>
              <a:t>financiamiento</a:t>
            </a:r>
            <a:r>
              <a:rPr lang="fr-FR" dirty="0"/>
              <a:t>…</a:t>
            </a:r>
          </a:p>
          <a:p>
            <a:r>
              <a:rPr lang="fr-FR" b="1" dirty="0" err="1"/>
              <a:t>Junio</a:t>
            </a:r>
            <a:r>
              <a:rPr lang="fr-FR" b="1" dirty="0"/>
              <a:t> 2019</a:t>
            </a:r>
            <a:r>
              <a:rPr lang="fr-FR" dirty="0"/>
              <a:t>: HIC-AL, HIC Europa, GPR2C, CGLU, </a:t>
            </a:r>
            <a:r>
              <a:rPr lang="fr-FR" dirty="0" err="1"/>
              <a:t>Cooperative</a:t>
            </a:r>
            <a:r>
              <a:rPr lang="fr-FR" dirty="0"/>
              <a:t> </a:t>
            </a:r>
            <a:r>
              <a:rPr lang="fr-FR" dirty="0" err="1"/>
              <a:t>Housing</a:t>
            </a:r>
            <a:r>
              <a:rPr lang="fr-FR" dirty="0"/>
              <a:t> International, CLT (</a:t>
            </a:r>
            <a:r>
              <a:rPr lang="fr-FR" dirty="0" err="1"/>
              <a:t>Bélgica</a:t>
            </a:r>
            <a:r>
              <a:rPr lang="fr-FR" dirty="0"/>
              <a:t>, Canada, EEUU), </a:t>
            </a:r>
            <a:r>
              <a:rPr lang="fr-FR" dirty="0" err="1"/>
              <a:t>Misereor</a:t>
            </a:r>
            <a:r>
              <a:rPr lang="fr-FR" dirty="0"/>
              <a:t>,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Effect</a:t>
            </a:r>
            <a:r>
              <a:rPr lang="fr-FR" dirty="0"/>
              <a:t> (Salvador y </a:t>
            </a:r>
            <a:r>
              <a:rPr lang="fr-FR" dirty="0" err="1"/>
              <a:t>Suecia</a:t>
            </a:r>
            <a:r>
              <a:rPr lang="fr-FR" dirty="0"/>
              <a:t>), World Habitat, </a:t>
            </a:r>
            <a:r>
              <a:rPr lang="fr-FR" dirty="0" err="1"/>
              <a:t>Fundasal</a:t>
            </a:r>
            <a:r>
              <a:rPr lang="fr-FR" dirty="0"/>
              <a:t>, </a:t>
            </a:r>
            <a:r>
              <a:rPr lang="fr-FR" dirty="0" err="1"/>
              <a:t>Caño</a:t>
            </a:r>
            <a:r>
              <a:rPr lang="fr-FR" dirty="0"/>
              <a:t> Martín </a:t>
            </a:r>
            <a:r>
              <a:rPr lang="fr-FR" dirty="0" err="1"/>
              <a:t>Peña</a:t>
            </a:r>
            <a:r>
              <a:rPr lang="fr-FR" dirty="0"/>
              <a:t>…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C8FA72E2-2B97-4156-9E4C-510FC03CD2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endParaRPr lang="fr-FR"/>
          </a:p>
        </p:txBody>
      </p:sp>
      <p:pic>
        <p:nvPicPr>
          <p:cNvPr id="5" name="Image 4" descr="Une image contenant bâtiment, extérieur&#10;&#10;Description générée automatiquement">
            <a:extLst>
              <a:ext uri="{FF2B5EF4-FFF2-40B4-BE49-F238E27FC236}">
                <a16:creationId xmlns:a16="http://schemas.microsoft.com/office/drawing/2014/main" xmlns="" id="{1680EB35-883F-4149-875C-34D444E986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15" b="22592"/>
          <a:stretch/>
        </p:blipFill>
        <p:spPr>
          <a:xfrm>
            <a:off x="0" y="3827874"/>
            <a:ext cx="12192000" cy="346192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843CB218-FD28-463C-B45A-0B192E229F3A}"/>
              </a:ext>
            </a:extLst>
          </p:cNvPr>
          <p:cNvSpPr txBox="1"/>
          <p:nvPr/>
        </p:nvSpPr>
        <p:spPr>
          <a:xfrm>
            <a:off x="241300" y="304800"/>
            <a:ext cx="1181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>
                    <a:lumMod val="50000"/>
                  </a:schemeClr>
                </a:solidFill>
              </a:rPr>
              <a:t>Encuentro anual de </a:t>
            </a:r>
            <a:r>
              <a:rPr lang="es-ES" sz="2400" b="1" dirty="0" err="1">
                <a:solidFill>
                  <a:schemeClr val="bg1">
                    <a:lumMod val="50000"/>
                  </a:schemeClr>
                </a:solidFill>
              </a:rPr>
              <a:t>CoHabitat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</a:rPr>
              <a:t> en Ginebra</a:t>
            </a:r>
          </a:p>
        </p:txBody>
      </p:sp>
    </p:spTree>
    <p:extLst>
      <p:ext uri="{BB962C8B-B14F-4D97-AF65-F5344CB8AC3E}">
        <p14:creationId xmlns:p14="http://schemas.microsoft.com/office/powerpoint/2010/main" val="170533948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282BBB67-F74D-47B0-8773-C4F6F62D27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72" b="4583"/>
          <a:stretch/>
        </p:blipFill>
        <p:spPr>
          <a:xfrm>
            <a:off x="0" y="1066800"/>
            <a:ext cx="12192000" cy="57912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72B8E3A-58D6-4E7F-90FB-67064DF0708F}"/>
              </a:ext>
            </a:extLst>
          </p:cNvPr>
          <p:cNvSpPr txBox="1"/>
          <p:nvPr/>
        </p:nvSpPr>
        <p:spPr>
          <a:xfrm>
            <a:off x="241300" y="304800"/>
            <a:ext cx="1181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>
                    <a:lumMod val="50000"/>
                  </a:schemeClr>
                </a:solidFill>
              </a:rPr>
              <a:t>Mapa mundial de iniciativas de Producción Social del Hábitat y Premios Regionales PSH </a:t>
            </a:r>
            <a:endParaRPr lang="es-E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2400" dirty="0">
                <a:solidFill>
                  <a:schemeClr val="accent1"/>
                </a:solidFill>
              </a:rPr>
              <a:t>c</a:t>
            </a:r>
            <a:r>
              <a:rPr lang="es-ES" sz="2400" dirty="0" smtClean="0">
                <a:solidFill>
                  <a:schemeClr val="accent1"/>
                </a:solidFill>
              </a:rPr>
              <a:t>ohabitat.io</a:t>
            </a:r>
            <a:endParaRPr lang="es-E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457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5593E397-2B09-1540-8C53-55C9681CD0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3" y="1651000"/>
            <a:ext cx="4656323" cy="37708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8B05A8C-3593-4D18-9EF3-4B1E1A00B9D4}"/>
              </a:ext>
            </a:extLst>
          </p:cNvPr>
          <p:cNvSpPr/>
          <p:nvPr/>
        </p:nvSpPr>
        <p:spPr>
          <a:xfrm>
            <a:off x="6983715" y="6236108"/>
            <a:ext cx="4427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3"/>
              </a:rPr>
              <a:t>https://www.urbamonde.org/fr/pages/fonds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C007705-FC14-4552-A20C-CB036CE14890}"/>
              </a:ext>
            </a:extLst>
          </p:cNvPr>
          <p:cNvSpPr txBox="1"/>
          <p:nvPr/>
        </p:nvSpPr>
        <p:spPr>
          <a:xfrm>
            <a:off x="241300" y="304800"/>
            <a:ext cx="1181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>
                    <a:lumMod val="50000"/>
                  </a:schemeClr>
                </a:solidFill>
              </a:rPr>
              <a:t>Fondo por el Hábitat Solidario (</a:t>
            </a:r>
            <a:r>
              <a:rPr lang="es-ES" sz="2400" b="1" dirty="0" err="1">
                <a:solidFill>
                  <a:schemeClr val="bg1">
                    <a:lumMod val="50000"/>
                  </a:schemeClr>
                </a:solidFill>
              </a:rPr>
              <a:t>FHaS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</a:rPr>
              <a:t>) </a:t>
            </a:r>
          </a:p>
        </p:txBody>
      </p:sp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xmlns="" id="{852329D8-5681-44F3-8457-D77E306A30A1}"/>
              </a:ext>
            </a:extLst>
          </p:cNvPr>
          <p:cNvSpPr txBox="1">
            <a:spLocks/>
          </p:cNvSpPr>
          <p:nvPr/>
        </p:nvSpPr>
        <p:spPr>
          <a:xfrm>
            <a:off x="5359400" y="1651000"/>
            <a:ext cx="652822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err="1"/>
              <a:t>Mecanismo</a:t>
            </a:r>
            <a:r>
              <a:rPr lang="fr-FR" b="1" dirty="0"/>
              <a:t> </a:t>
            </a:r>
            <a:r>
              <a:rPr lang="fr-FR" b="1" dirty="0" err="1"/>
              <a:t>piloto</a:t>
            </a:r>
            <a:r>
              <a:rPr lang="fr-FR" b="1" dirty="0"/>
              <a:t> </a:t>
            </a:r>
            <a:r>
              <a:rPr lang="fr-FR" dirty="0"/>
              <a:t>de </a:t>
            </a:r>
            <a:r>
              <a:rPr lang="fr-FR" dirty="0" err="1"/>
              <a:t>solidaridad</a:t>
            </a:r>
            <a:r>
              <a:rPr lang="fr-FR" dirty="0"/>
              <a:t> entre </a:t>
            </a:r>
            <a:r>
              <a:rPr lang="fr-FR" dirty="0" err="1"/>
              <a:t>grupos</a:t>
            </a:r>
            <a:r>
              <a:rPr lang="fr-FR" dirty="0"/>
              <a:t> de </a:t>
            </a:r>
            <a:r>
              <a:rPr lang="fr-FR" dirty="0" err="1"/>
              <a:t>vecinos</a:t>
            </a:r>
            <a:r>
              <a:rPr lang="fr-FR" dirty="0"/>
              <a:t> (</a:t>
            </a:r>
            <a:r>
              <a:rPr lang="fr-FR" dirty="0" err="1"/>
              <a:t>por</a:t>
            </a:r>
            <a:r>
              <a:rPr lang="fr-FR" dirty="0"/>
              <a:t> </a:t>
            </a:r>
            <a:r>
              <a:rPr lang="fr-FR" dirty="0" err="1"/>
              <a:t>ahora</a:t>
            </a:r>
            <a:r>
              <a:rPr lang="fr-FR" dirty="0"/>
              <a:t> Norte-Sur)</a:t>
            </a:r>
          </a:p>
          <a:p>
            <a:r>
              <a:rPr lang="fr-FR" b="1" dirty="0" err="1"/>
              <a:t>Fondo</a:t>
            </a:r>
            <a:r>
              <a:rPr lang="fr-FR" b="1" dirty="0"/>
              <a:t> </a:t>
            </a:r>
            <a:r>
              <a:rPr lang="fr-FR" b="1" dirty="0" err="1"/>
              <a:t>rotativo</a:t>
            </a:r>
            <a:r>
              <a:rPr lang="fr-FR" b="1" dirty="0"/>
              <a:t> para la </a:t>
            </a:r>
            <a:r>
              <a:rPr lang="fr-FR" b="1" dirty="0" err="1"/>
              <a:t>compra</a:t>
            </a:r>
            <a:r>
              <a:rPr lang="fr-FR" b="1" dirty="0"/>
              <a:t> de </a:t>
            </a:r>
            <a:r>
              <a:rPr lang="fr-FR" b="1" dirty="0" err="1"/>
              <a:t>suelo</a:t>
            </a:r>
            <a:r>
              <a:rPr lang="fr-FR" b="1" dirty="0"/>
              <a:t> </a:t>
            </a:r>
            <a:r>
              <a:rPr lang="fr-FR" dirty="0"/>
              <a:t>para </a:t>
            </a:r>
            <a:r>
              <a:rPr lang="fr-FR" dirty="0" err="1"/>
              <a:t>cooperativas</a:t>
            </a:r>
            <a:r>
              <a:rPr lang="fr-FR" dirty="0"/>
              <a:t> de </a:t>
            </a:r>
            <a:r>
              <a:rPr lang="fr-FR" dirty="0" err="1"/>
              <a:t>vivienda</a:t>
            </a:r>
            <a:r>
              <a:rPr lang="fr-FR" dirty="0"/>
              <a:t> </a:t>
            </a:r>
          </a:p>
          <a:p>
            <a:r>
              <a:rPr lang="fr-FR" b="1" dirty="0" err="1"/>
              <a:t>Deposita</a:t>
            </a:r>
            <a:r>
              <a:rPr lang="fr-FR" b="1" dirty="0"/>
              <a:t> </a:t>
            </a:r>
            <a:r>
              <a:rPr lang="fr-FR" b="1" dirty="0" err="1"/>
              <a:t>recursos</a:t>
            </a:r>
            <a:r>
              <a:rPr lang="fr-FR" b="1" dirty="0"/>
              <a:t> a </a:t>
            </a:r>
            <a:r>
              <a:rPr lang="fr-FR" b="1" dirty="0" err="1"/>
              <a:t>fondos</a:t>
            </a:r>
            <a:r>
              <a:rPr lang="fr-FR" b="1" dirty="0"/>
              <a:t> </a:t>
            </a:r>
            <a:r>
              <a:rPr lang="fr-FR" b="1" dirty="0" err="1"/>
              <a:t>rotativos</a:t>
            </a:r>
            <a:r>
              <a:rPr lang="fr-FR" b="1" dirty="0"/>
              <a:t> </a:t>
            </a:r>
            <a:r>
              <a:rPr lang="fr-FR" b="1" dirty="0" err="1"/>
              <a:t>existentes</a:t>
            </a:r>
            <a:r>
              <a:rPr lang="fr-FR" b="1" dirty="0"/>
              <a:t> </a:t>
            </a:r>
            <a:r>
              <a:rPr lang="fr-FR" b="1" dirty="0" err="1"/>
              <a:t>localmente</a:t>
            </a:r>
            <a:r>
              <a:rPr lang="fr-FR" b="1" dirty="0"/>
              <a:t> </a:t>
            </a:r>
            <a:r>
              <a:rPr lang="fr-FR" dirty="0" err="1"/>
              <a:t>manejados</a:t>
            </a:r>
            <a:r>
              <a:rPr lang="fr-FR" dirty="0"/>
              <a:t> </a:t>
            </a:r>
            <a:r>
              <a:rPr lang="fr-FR" dirty="0" err="1"/>
              <a:t>por</a:t>
            </a:r>
            <a:r>
              <a:rPr lang="fr-FR" dirty="0"/>
              <a:t> </a:t>
            </a:r>
            <a:r>
              <a:rPr lang="fr-FR" dirty="0" err="1"/>
              <a:t>actores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lugar</a:t>
            </a:r>
            <a:endParaRPr lang="fr-FR" dirty="0"/>
          </a:p>
          <a:p>
            <a:r>
              <a:rPr lang="fr-FR" b="1" dirty="0" err="1"/>
              <a:t>Contribuye</a:t>
            </a:r>
            <a:r>
              <a:rPr lang="fr-FR" b="1" dirty="0"/>
              <a:t> a </a:t>
            </a:r>
            <a:r>
              <a:rPr lang="fr-FR" b="1" dirty="0" err="1"/>
              <a:t>impulsar</a:t>
            </a:r>
            <a:r>
              <a:rPr lang="fr-FR" b="1" dirty="0"/>
              <a:t> </a:t>
            </a:r>
            <a:r>
              <a:rPr lang="fr-FR" b="1" dirty="0" err="1"/>
              <a:t>concretamente</a:t>
            </a:r>
            <a:r>
              <a:rPr lang="fr-FR" b="1" dirty="0"/>
              <a:t> la PSH </a:t>
            </a:r>
            <a:r>
              <a:rPr lang="fr-FR" dirty="0"/>
              <a:t>y la </a:t>
            </a:r>
            <a:r>
              <a:rPr lang="fr-FR" dirty="0" err="1"/>
              <a:t>economía</a:t>
            </a:r>
            <a:r>
              <a:rPr lang="fr-FR" dirty="0"/>
              <a:t> local</a:t>
            </a:r>
          </a:p>
        </p:txBody>
      </p:sp>
    </p:spTree>
    <p:extLst>
      <p:ext uri="{BB962C8B-B14F-4D97-AF65-F5344CB8AC3E}">
        <p14:creationId xmlns:p14="http://schemas.microsoft.com/office/powerpoint/2010/main" val="807934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7E1EE7E5-9BDD-314F-BE9E-0DA8828A1510}"/>
              </a:ext>
            </a:extLst>
          </p:cNvPr>
          <p:cNvGrpSpPr/>
          <p:nvPr/>
        </p:nvGrpSpPr>
        <p:grpSpPr>
          <a:xfrm>
            <a:off x="793404" y="1402770"/>
            <a:ext cx="10310553" cy="3629909"/>
            <a:chOff x="1047404" y="831270"/>
            <a:chExt cx="10310553" cy="362990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1CC546E8-DC69-1245-9635-781D53A0A500}"/>
                </a:ext>
              </a:extLst>
            </p:cNvPr>
            <p:cNvSpPr/>
            <p:nvPr/>
          </p:nvSpPr>
          <p:spPr>
            <a:xfrm>
              <a:off x="1047404" y="831271"/>
              <a:ext cx="3541222" cy="1130531"/>
            </a:xfrm>
            <a:prstGeom prst="rect">
              <a:avLst/>
            </a:prstGeom>
            <a:solidFill>
              <a:srgbClr val="DCC5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000" dirty="0">
                  <a:solidFill>
                    <a:schemeClr val="tx1"/>
                  </a:solidFill>
                </a:rPr>
                <a:t>Cooperativa Suiza o individuos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F438A9C7-0455-484C-A8A2-B1CC66408F14}"/>
                </a:ext>
              </a:extLst>
            </p:cNvPr>
            <p:cNvSpPr/>
            <p:nvPr/>
          </p:nvSpPr>
          <p:spPr>
            <a:xfrm>
              <a:off x="7816735" y="831270"/>
              <a:ext cx="3541222" cy="1130531"/>
            </a:xfrm>
            <a:prstGeom prst="rect">
              <a:avLst/>
            </a:prstGeom>
            <a:solidFill>
              <a:srgbClr val="DCC5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3000" dirty="0">
                  <a:solidFill>
                    <a:schemeClr val="tx1"/>
                  </a:solidFill>
                </a:rPr>
                <a:t>Cooperativa o grupo de ahorro receptor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2CFCE3D-9A7F-5A4D-B407-AEECA5988C53}"/>
                </a:ext>
              </a:extLst>
            </p:cNvPr>
            <p:cNvSpPr/>
            <p:nvPr/>
          </p:nvSpPr>
          <p:spPr>
            <a:xfrm>
              <a:off x="1047404" y="3330647"/>
              <a:ext cx="3541222" cy="11305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s-ES" sz="3000" dirty="0">
                  <a:solidFill>
                    <a:schemeClr val="tx1"/>
                  </a:solidFill>
                </a:rPr>
                <a:t>Fondo para el Hábitat Solidario (Suiza)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6F99FADC-AA3E-EA48-8566-CE6F298485F1}"/>
                </a:ext>
              </a:extLst>
            </p:cNvPr>
            <p:cNvSpPr/>
            <p:nvPr/>
          </p:nvSpPr>
          <p:spPr>
            <a:xfrm>
              <a:off x="7816735" y="3330647"/>
              <a:ext cx="3541218" cy="113052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3000" dirty="0">
                  <a:solidFill>
                    <a:schemeClr val="tx1"/>
                  </a:solidFill>
                </a:rPr>
                <a:t>Fondo rotatorio local receptor</a:t>
              </a:r>
            </a:p>
          </p:txBody>
        </p: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xmlns="" id="{DF39F0A3-DBB1-4B4A-A9DD-C1C528DEA295}"/>
                </a:ext>
              </a:extLst>
            </p:cNvPr>
            <p:cNvCxnSpPr>
              <a:cxnSpLocks/>
            </p:cNvCxnSpPr>
            <p:nvPr/>
          </p:nvCxnSpPr>
          <p:spPr>
            <a:xfrm>
              <a:off x="4804756" y="3895913"/>
              <a:ext cx="2793077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xmlns="" id="{FAF634E9-E153-E14F-9F0B-B609BDED4C0C}"/>
                </a:ext>
              </a:extLst>
            </p:cNvPr>
            <p:cNvCxnSpPr>
              <a:cxnSpLocks/>
            </p:cNvCxnSpPr>
            <p:nvPr/>
          </p:nvCxnSpPr>
          <p:spPr>
            <a:xfrm>
              <a:off x="4804756" y="1396535"/>
              <a:ext cx="2793077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xmlns="" id="{4BE10108-BEE1-5846-B4A5-43078D8C5F09}"/>
                </a:ext>
              </a:extLst>
            </p:cNvPr>
            <p:cNvCxnSpPr>
              <a:cxnSpLocks/>
            </p:cNvCxnSpPr>
            <p:nvPr/>
          </p:nvCxnSpPr>
          <p:spPr>
            <a:xfrm>
              <a:off x="2818015" y="2194560"/>
              <a:ext cx="0" cy="81464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xmlns="" id="{F5A6E4C2-DD9A-1947-AB11-278B5A359826}"/>
                </a:ext>
              </a:extLst>
            </p:cNvPr>
            <p:cNvCxnSpPr>
              <a:cxnSpLocks/>
            </p:cNvCxnSpPr>
            <p:nvPr/>
          </p:nvCxnSpPr>
          <p:spPr>
            <a:xfrm>
              <a:off x="9581805" y="2194560"/>
              <a:ext cx="0" cy="81464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xmlns="" id="{00205EFD-15AE-DE49-88D1-8FC9B3E5BB4E}"/>
                </a:ext>
              </a:extLst>
            </p:cNvPr>
            <p:cNvSpPr txBox="1"/>
            <p:nvPr/>
          </p:nvSpPr>
          <p:spPr>
            <a:xfrm>
              <a:off x="4925290" y="924543"/>
              <a:ext cx="270163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500" dirty="0">
                  <a:solidFill>
                    <a:schemeClr val="accent5"/>
                  </a:solidFill>
                </a:rPr>
                <a:t>Intercambio de pares</a:t>
              </a:r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D81DD39F-6D51-4153-9CB7-9ADED3125FE4}"/>
              </a:ext>
            </a:extLst>
          </p:cNvPr>
          <p:cNvSpPr txBox="1"/>
          <p:nvPr/>
        </p:nvSpPr>
        <p:spPr>
          <a:xfrm>
            <a:off x="241300" y="304800"/>
            <a:ext cx="1181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>
                    <a:lumMod val="50000"/>
                  </a:schemeClr>
                </a:solidFill>
              </a:rPr>
              <a:t>Fondo por el Hábitat Solidario (</a:t>
            </a:r>
            <a:r>
              <a:rPr lang="es-ES" sz="2400" b="1" dirty="0" err="1">
                <a:solidFill>
                  <a:schemeClr val="bg1">
                    <a:lumMod val="50000"/>
                  </a:schemeClr>
                </a:solidFill>
              </a:rPr>
              <a:t>FHaS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</a:rPr>
              <a:t>) 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3EC7E72D-E57A-4CB5-88B0-39CA587E95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308" y="2509748"/>
            <a:ext cx="1875204" cy="1518608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696D1342-4E78-494D-89B0-8A522B92BBFB}"/>
              </a:ext>
            </a:extLst>
          </p:cNvPr>
          <p:cNvSpPr txBox="1"/>
          <p:nvPr/>
        </p:nvSpPr>
        <p:spPr>
          <a:xfrm>
            <a:off x="-327890" y="2934722"/>
            <a:ext cx="3632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>
                <a:solidFill>
                  <a:schemeClr val="accent5"/>
                </a:solidFill>
              </a:rPr>
              <a:t>Préstamo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6B382B45-ACA6-49CB-A48E-D4F395D050ED}"/>
              </a:ext>
            </a:extLst>
          </p:cNvPr>
          <p:cNvSpPr txBox="1"/>
          <p:nvPr/>
        </p:nvSpPr>
        <p:spPr>
          <a:xfrm>
            <a:off x="4190485" y="4651438"/>
            <a:ext cx="3632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>
                <a:solidFill>
                  <a:schemeClr val="accent5"/>
                </a:solidFill>
              </a:rPr>
              <a:t>Préstamo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31E27120-C928-4D0F-AA58-6875476AF417}"/>
              </a:ext>
            </a:extLst>
          </p:cNvPr>
          <p:cNvSpPr txBox="1"/>
          <p:nvPr/>
        </p:nvSpPr>
        <p:spPr>
          <a:xfrm>
            <a:off x="8559800" y="2934722"/>
            <a:ext cx="3632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>
                <a:solidFill>
                  <a:schemeClr val="accent5"/>
                </a:solidFill>
              </a:rPr>
              <a:t>Préstamo</a:t>
            </a:r>
          </a:p>
        </p:txBody>
      </p:sp>
    </p:spTree>
    <p:extLst>
      <p:ext uri="{BB962C8B-B14F-4D97-AF65-F5344CB8AC3E}">
        <p14:creationId xmlns:p14="http://schemas.microsoft.com/office/powerpoint/2010/main" val="3398780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7E1EE7E5-9BDD-314F-BE9E-0DA8828A1510}"/>
              </a:ext>
            </a:extLst>
          </p:cNvPr>
          <p:cNvGrpSpPr/>
          <p:nvPr/>
        </p:nvGrpSpPr>
        <p:grpSpPr>
          <a:xfrm>
            <a:off x="793404" y="1402770"/>
            <a:ext cx="10310553" cy="3629909"/>
            <a:chOff x="1047404" y="831270"/>
            <a:chExt cx="10310553" cy="362990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1CC546E8-DC69-1245-9635-781D53A0A500}"/>
                </a:ext>
              </a:extLst>
            </p:cNvPr>
            <p:cNvSpPr/>
            <p:nvPr/>
          </p:nvSpPr>
          <p:spPr>
            <a:xfrm>
              <a:off x="1047404" y="831271"/>
              <a:ext cx="3541222" cy="1130531"/>
            </a:xfrm>
            <a:prstGeom prst="rect">
              <a:avLst/>
            </a:prstGeom>
            <a:solidFill>
              <a:srgbClr val="DCC5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000" dirty="0">
                  <a:solidFill>
                    <a:schemeClr val="tx1"/>
                  </a:solidFill>
                </a:rPr>
                <a:t>Cooperativa Suiza o individuos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F438A9C7-0455-484C-A8A2-B1CC66408F14}"/>
                </a:ext>
              </a:extLst>
            </p:cNvPr>
            <p:cNvSpPr/>
            <p:nvPr/>
          </p:nvSpPr>
          <p:spPr>
            <a:xfrm>
              <a:off x="7816735" y="831270"/>
              <a:ext cx="3541222" cy="1130531"/>
            </a:xfrm>
            <a:prstGeom prst="rect">
              <a:avLst/>
            </a:prstGeom>
            <a:solidFill>
              <a:srgbClr val="DCC5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3000" dirty="0">
                  <a:solidFill>
                    <a:schemeClr val="tx1"/>
                  </a:solidFill>
                </a:rPr>
                <a:t>Cooperativa o grupo de ahorro receptor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2CFCE3D-9A7F-5A4D-B407-AEECA5988C53}"/>
                </a:ext>
              </a:extLst>
            </p:cNvPr>
            <p:cNvSpPr/>
            <p:nvPr/>
          </p:nvSpPr>
          <p:spPr>
            <a:xfrm>
              <a:off x="1047404" y="3330647"/>
              <a:ext cx="3541222" cy="11305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s-ES" sz="3000" dirty="0">
                  <a:solidFill>
                    <a:schemeClr val="tx1"/>
                  </a:solidFill>
                </a:rPr>
                <a:t>Fondo para el Hábitat Solidario (Suiza)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6F99FADC-AA3E-EA48-8566-CE6F298485F1}"/>
                </a:ext>
              </a:extLst>
            </p:cNvPr>
            <p:cNvSpPr/>
            <p:nvPr/>
          </p:nvSpPr>
          <p:spPr>
            <a:xfrm>
              <a:off x="7816735" y="3330647"/>
              <a:ext cx="3541218" cy="113052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3000" dirty="0">
                  <a:solidFill>
                    <a:schemeClr val="tx1"/>
                  </a:solidFill>
                </a:rPr>
                <a:t>Fondo rotatorio local receptor</a:t>
              </a:r>
            </a:p>
          </p:txBody>
        </p: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xmlns="" id="{DF39F0A3-DBB1-4B4A-A9DD-C1C528DEA295}"/>
                </a:ext>
              </a:extLst>
            </p:cNvPr>
            <p:cNvCxnSpPr>
              <a:cxnSpLocks/>
            </p:cNvCxnSpPr>
            <p:nvPr/>
          </p:nvCxnSpPr>
          <p:spPr>
            <a:xfrm>
              <a:off x="4804756" y="3895913"/>
              <a:ext cx="2793077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xmlns="" id="{4BE10108-BEE1-5846-B4A5-43078D8C5F09}"/>
                </a:ext>
              </a:extLst>
            </p:cNvPr>
            <p:cNvCxnSpPr>
              <a:cxnSpLocks/>
            </p:cNvCxnSpPr>
            <p:nvPr/>
          </p:nvCxnSpPr>
          <p:spPr>
            <a:xfrm>
              <a:off x="2818015" y="2194560"/>
              <a:ext cx="0" cy="81464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xmlns="" id="{F5A6E4C2-DD9A-1947-AB11-278B5A359826}"/>
                </a:ext>
              </a:extLst>
            </p:cNvPr>
            <p:cNvCxnSpPr>
              <a:cxnSpLocks/>
            </p:cNvCxnSpPr>
            <p:nvPr/>
          </p:nvCxnSpPr>
          <p:spPr>
            <a:xfrm>
              <a:off x="9581805" y="2194560"/>
              <a:ext cx="0" cy="81464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D81DD39F-6D51-4153-9CB7-9ADED3125FE4}"/>
              </a:ext>
            </a:extLst>
          </p:cNvPr>
          <p:cNvSpPr txBox="1"/>
          <p:nvPr/>
        </p:nvSpPr>
        <p:spPr>
          <a:xfrm>
            <a:off x="241300" y="304800"/>
            <a:ext cx="1181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>
                    <a:lumMod val="50000"/>
                  </a:schemeClr>
                </a:solidFill>
              </a:rPr>
              <a:t>Fondo por el Hábitat Solidario (</a:t>
            </a:r>
            <a:r>
              <a:rPr lang="es-ES" sz="2400" b="1" dirty="0" err="1">
                <a:solidFill>
                  <a:schemeClr val="bg1">
                    <a:lumMod val="50000"/>
                  </a:schemeClr>
                </a:solidFill>
              </a:rPr>
              <a:t>FHaS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</a:rPr>
              <a:t>) 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3EC7E72D-E57A-4CB5-88B0-39CA587E95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308" y="2509748"/>
            <a:ext cx="1875204" cy="1518608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18B1CBD7-0069-4BB5-A54D-113F37DEC0E5}"/>
              </a:ext>
            </a:extLst>
          </p:cNvPr>
          <p:cNvSpPr txBox="1"/>
          <p:nvPr/>
        </p:nvSpPr>
        <p:spPr>
          <a:xfrm>
            <a:off x="200657" y="2562642"/>
            <a:ext cx="270163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chemeClr val="accent5"/>
                </a:solidFill>
              </a:rPr>
              <a:t>Intereses para depositarios</a:t>
            </a:r>
          </a:p>
          <a:p>
            <a:r>
              <a:rPr lang="es-ES" sz="2500" b="1" dirty="0">
                <a:solidFill>
                  <a:schemeClr val="accent5"/>
                </a:solidFill>
              </a:rPr>
              <a:t>= 1% @2 años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90B9F307-670E-4786-AE97-E78A6D93E795}"/>
              </a:ext>
            </a:extLst>
          </p:cNvPr>
          <p:cNvSpPr txBox="1"/>
          <p:nvPr/>
        </p:nvSpPr>
        <p:spPr>
          <a:xfrm>
            <a:off x="9807863" y="2594476"/>
            <a:ext cx="270163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chemeClr val="accent5"/>
                </a:solidFill>
              </a:rPr>
              <a:t>Gastos fondo rotatorio local</a:t>
            </a:r>
          </a:p>
          <a:p>
            <a:r>
              <a:rPr lang="es-ES" sz="2500" b="1" dirty="0">
                <a:solidFill>
                  <a:schemeClr val="accent5"/>
                </a:solidFill>
              </a:rPr>
              <a:t>= 3%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xmlns="" id="{67212AB1-7870-4CA4-9AFD-8BB6EF9B7573}"/>
              </a:ext>
            </a:extLst>
          </p:cNvPr>
          <p:cNvCxnSpPr/>
          <p:nvPr/>
        </p:nvCxnSpPr>
        <p:spPr>
          <a:xfrm flipV="1">
            <a:off x="2286000" y="2766060"/>
            <a:ext cx="0" cy="7079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A08EBFE1-4556-4977-B6D9-181FA23E6DC5}"/>
              </a:ext>
            </a:extLst>
          </p:cNvPr>
          <p:cNvSpPr txBox="1"/>
          <p:nvPr/>
        </p:nvSpPr>
        <p:spPr>
          <a:xfrm>
            <a:off x="4595091" y="4696242"/>
            <a:ext cx="27016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chemeClr val="accent5"/>
                </a:solidFill>
              </a:rPr>
              <a:t>Costos Transacción  </a:t>
            </a:r>
            <a:r>
              <a:rPr lang="es-ES" sz="2500" b="1" dirty="0">
                <a:solidFill>
                  <a:schemeClr val="accent5"/>
                </a:solidFill>
              </a:rPr>
              <a:t>= 1%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xmlns="" id="{A4DE45A1-B27C-4D81-8675-200FCEF0F800}"/>
              </a:ext>
            </a:extLst>
          </p:cNvPr>
          <p:cNvCxnSpPr>
            <a:cxnSpLocks/>
          </p:cNvCxnSpPr>
          <p:nvPr/>
        </p:nvCxnSpPr>
        <p:spPr>
          <a:xfrm rot="10800000" flipV="1">
            <a:off x="9782463" y="2766060"/>
            <a:ext cx="0" cy="7079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xmlns="" id="{C30CE974-AAE9-4502-AA0E-A76C598C4DFE}"/>
              </a:ext>
            </a:extLst>
          </p:cNvPr>
          <p:cNvCxnSpPr>
            <a:cxnSpLocks/>
          </p:cNvCxnSpPr>
          <p:nvPr/>
        </p:nvCxnSpPr>
        <p:spPr>
          <a:xfrm flipH="1">
            <a:off x="4818387" y="4696242"/>
            <a:ext cx="229361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AB3035E6-AA80-4263-B5FE-1C7234CB5A92}"/>
              </a:ext>
            </a:extLst>
          </p:cNvPr>
          <p:cNvSpPr txBox="1"/>
          <p:nvPr/>
        </p:nvSpPr>
        <p:spPr>
          <a:xfrm>
            <a:off x="1366865" y="5715236"/>
            <a:ext cx="93104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 err="1"/>
              <a:t>FHaS</a:t>
            </a:r>
            <a:r>
              <a:rPr lang="en-GB" sz="2500" b="1" dirty="0"/>
              <a:t> </a:t>
            </a:r>
            <a:r>
              <a:rPr lang="en-GB" sz="2500" b="1" dirty="0" err="1"/>
              <a:t>presta</a:t>
            </a:r>
            <a:r>
              <a:rPr lang="en-GB" sz="2500" b="1" dirty="0"/>
              <a:t> al </a:t>
            </a:r>
            <a:r>
              <a:rPr lang="en-GB" sz="2500" b="1" dirty="0" err="1"/>
              <a:t>Fondo</a:t>
            </a:r>
            <a:r>
              <a:rPr lang="en-GB" sz="2500" b="1" dirty="0"/>
              <a:t> </a:t>
            </a:r>
            <a:r>
              <a:rPr lang="en-GB" sz="2500" b="1" dirty="0" err="1"/>
              <a:t>rotatorio</a:t>
            </a:r>
            <a:r>
              <a:rPr lang="en-GB" sz="2500" b="1" dirty="0"/>
              <a:t> local a 2% @2años </a:t>
            </a:r>
            <a:r>
              <a:rPr lang="en-GB" sz="2500" b="1" dirty="0" err="1"/>
              <a:t>en</a:t>
            </a:r>
            <a:r>
              <a:rPr lang="en-GB" sz="2500" b="1" dirty="0"/>
              <a:t> divisas locales</a:t>
            </a:r>
          </a:p>
          <a:p>
            <a:pPr algn="ctr"/>
            <a:r>
              <a:rPr lang="en-GB" sz="2500" b="1" dirty="0" err="1"/>
              <a:t>Fondo</a:t>
            </a:r>
            <a:r>
              <a:rPr lang="en-GB" sz="2500" b="1" dirty="0"/>
              <a:t> </a:t>
            </a:r>
            <a:r>
              <a:rPr lang="en-GB" sz="2500" b="1" dirty="0" err="1"/>
              <a:t>rotatorio</a:t>
            </a:r>
            <a:r>
              <a:rPr lang="en-GB" sz="2500" b="1" dirty="0"/>
              <a:t> local </a:t>
            </a:r>
            <a:r>
              <a:rPr lang="en-GB" sz="2500" b="1" dirty="0" err="1"/>
              <a:t>presta</a:t>
            </a:r>
            <a:r>
              <a:rPr lang="en-GB" sz="2500" b="1" dirty="0"/>
              <a:t> a </a:t>
            </a:r>
            <a:r>
              <a:rPr lang="en-GB" sz="2500" b="1" dirty="0" err="1"/>
              <a:t>grupo</a:t>
            </a:r>
            <a:r>
              <a:rPr lang="en-GB" sz="2500" b="1" dirty="0"/>
              <a:t> a 5% </a:t>
            </a:r>
          </a:p>
        </p:txBody>
      </p:sp>
    </p:spTree>
    <p:extLst>
      <p:ext uri="{BB962C8B-B14F-4D97-AF65-F5344CB8AC3E}">
        <p14:creationId xmlns:p14="http://schemas.microsoft.com/office/powerpoint/2010/main" val="1921335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7E1EE7E5-9BDD-314F-BE9E-0DA8828A1510}"/>
              </a:ext>
            </a:extLst>
          </p:cNvPr>
          <p:cNvGrpSpPr/>
          <p:nvPr/>
        </p:nvGrpSpPr>
        <p:grpSpPr>
          <a:xfrm>
            <a:off x="793404" y="1402770"/>
            <a:ext cx="10310553" cy="3629909"/>
            <a:chOff x="1047404" y="831270"/>
            <a:chExt cx="10310553" cy="362990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1CC546E8-DC69-1245-9635-781D53A0A500}"/>
                </a:ext>
              </a:extLst>
            </p:cNvPr>
            <p:cNvSpPr/>
            <p:nvPr/>
          </p:nvSpPr>
          <p:spPr>
            <a:xfrm>
              <a:off x="1047404" y="831271"/>
              <a:ext cx="3541222" cy="1130531"/>
            </a:xfrm>
            <a:prstGeom prst="rect">
              <a:avLst/>
            </a:prstGeom>
            <a:solidFill>
              <a:srgbClr val="DCC5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000" dirty="0">
                  <a:solidFill>
                    <a:schemeClr val="tx1"/>
                  </a:solidFill>
                </a:rPr>
                <a:t>Cooperativa Suiza o individuos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F438A9C7-0455-484C-A8A2-B1CC66408F14}"/>
                </a:ext>
              </a:extLst>
            </p:cNvPr>
            <p:cNvSpPr/>
            <p:nvPr/>
          </p:nvSpPr>
          <p:spPr>
            <a:xfrm>
              <a:off x="7816735" y="831270"/>
              <a:ext cx="3541222" cy="1130531"/>
            </a:xfrm>
            <a:prstGeom prst="rect">
              <a:avLst/>
            </a:prstGeom>
            <a:solidFill>
              <a:srgbClr val="DCC5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3000" dirty="0">
                  <a:solidFill>
                    <a:schemeClr val="tx1"/>
                  </a:solidFill>
                </a:rPr>
                <a:t>Cooperativa o grupo de ahorro receptor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2CFCE3D-9A7F-5A4D-B407-AEECA5988C53}"/>
                </a:ext>
              </a:extLst>
            </p:cNvPr>
            <p:cNvSpPr/>
            <p:nvPr/>
          </p:nvSpPr>
          <p:spPr>
            <a:xfrm>
              <a:off x="1047404" y="3330647"/>
              <a:ext cx="3541222" cy="11305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s-ES" sz="3000" dirty="0">
                  <a:solidFill>
                    <a:schemeClr val="tx1"/>
                  </a:solidFill>
                </a:rPr>
                <a:t>Fondo para el Hábitat Solidario (Suiza)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6F99FADC-AA3E-EA48-8566-CE6F298485F1}"/>
                </a:ext>
              </a:extLst>
            </p:cNvPr>
            <p:cNvSpPr/>
            <p:nvPr/>
          </p:nvSpPr>
          <p:spPr>
            <a:xfrm>
              <a:off x="7816735" y="3330647"/>
              <a:ext cx="3541218" cy="113052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3000" dirty="0">
                  <a:solidFill>
                    <a:schemeClr val="tx1"/>
                  </a:solidFill>
                </a:rPr>
                <a:t>Fondo rotatorio local receptor</a:t>
              </a:r>
            </a:p>
          </p:txBody>
        </p: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xmlns="" id="{DF39F0A3-DBB1-4B4A-A9DD-C1C528DEA295}"/>
                </a:ext>
              </a:extLst>
            </p:cNvPr>
            <p:cNvCxnSpPr>
              <a:cxnSpLocks/>
            </p:cNvCxnSpPr>
            <p:nvPr/>
          </p:nvCxnSpPr>
          <p:spPr>
            <a:xfrm>
              <a:off x="4804756" y="3895913"/>
              <a:ext cx="2793077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xmlns="" id="{FAF634E9-E153-E14F-9F0B-B609BDED4C0C}"/>
                </a:ext>
              </a:extLst>
            </p:cNvPr>
            <p:cNvCxnSpPr>
              <a:cxnSpLocks/>
            </p:cNvCxnSpPr>
            <p:nvPr/>
          </p:nvCxnSpPr>
          <p:spPr>
            <a:xfrm>
              <a:off x="4804756" y="1396535"/>
              <a:ext cx="2793077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xmlns="" id="{4BE10108-BEE1-5846-B4A5-43078D8C5F09}"/>
                </a:ext>
              </a:extLst>
            </p:cNvPr>
            <p:cNvCxnSpPr>
              <a:cxnSpLocks/>
            </p:cNvCxnSpPr>
            <p:nvPr/>
          </p:nvCxnSpPr>
          <p:spPr>
            <a:xfrm>
              <a:off x="2818015" y="2194560"/>
              <a:ext cx="0" cy="81464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xmlns="" id="{F5A6E4C2-DD9A-1947-AB11-278B5A359826}"/>
                </a:ext>
              </a:extLst>
            </p:cNvPr>
            <p:cNvCxnSpPr>
              <a:cxnSpLocks/>
            </p:cNvCxnSpPr>
            <p:nvPr/>
          </p:nvCxnSpPr>
          <p:spPr>
            <a:xfrm>
              <a:off x="9581805" y="2194560"/>
              <a:ext cx="0" cy="81464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xmlns="" id="{00205EFD-15AE-DE49-88D1-8FC9B3E5BB4E}"/>
                </a:ext>
              </a:extLst>
            </p:cNvPr>
            <p:cNvSpPr txBox="1"/>
            <p:nvPr/>
          </p:nvSpPr>
          <p:spPr>
            <a:xfrm>
              <a:off x="4925290" y="924543"/>
              <a:ext cx="270163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500" dirty="0">
                  <a:solidFill>
                    <a:schemeClr val="accent5"/>
                  </a:solidFill>
                </a:rPr>
                <a:t>Intercambio de pares</a:t>
              </a:r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D81DD39F-6D51-4153-9CB7-9ADED3125FE4}"/>
              </a:ext>
            </a:extLst>
          </p:cNvPr>
          <p:cNvSpPr txBox="1"/>
          <p:nvPr/>
        </p:nvSpPr>
        <p:spPr>
          <a:xfrm>
            <a:off x="241300" y="304800"/>
            <a:ext cx="1181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>
                    <a:lumMod val="50000"/>
                  </a:schemeClr>
                </a:solidFill>
              </a:rPr>
              <a:t>Fondo por el Hábitat Solidario (</a:t>
            </a:r>
            <a:r>
              <a:rPr lang="es-ES" sz="2400" b="1" dirty="0" err="1">
                <a:solidFill>
                  <a:schemeClr val="bg1">
                    <a:lumMod val="50000"/>
                  </a:schemeClr>
                </a:solidFill>
              </a:rPr>
              <a:t>FHaS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</a:rPr>
              <a:t>) 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3EC7E72D-E57A-4CB5-88B0-39CA587E95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308" y="2509748"/>
            <a:ext cx="1875204" cy="1518608"/>
          </a:xfrm>
          <a:prstGeom prst="rect">
            <a:avLst/>
          </a:prstGeom>
        </p:spPr>
      </p:pic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xmlns="" id="{3605FAD9-58E5-4537-BFD2-BEB167EC038E}"/>
              </a:ext>
            </a:extLst>
          </p:cNvPr>
          <p:cNvCxnSpPr/>
          <p:nvPr/>
        </p:nvCxnSpPr>
        <p:spPr>
          <a:xfrm flipV="1">
            <a:off x="2564015" y="5191760"/>
            <a:ext cx="0" cy="7079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xmlns="" id="{66EDBD68-DBEE-4E1D-89C2-CF6DE01A19B4}"/>
              </a:ext>
            </a:extLst>
          </p:cNvPr>
          <p:cNvCxnSpPr/>
          <p:nvPr/>
        </p:nvCxnSpPr>
        <p:spPr>
          <a:xfrm flipV="1">
            <a:off x="9327805" y="5191760"/>
            <a:ext cx="0" cy="7079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2D60932F-C5BD-47F6-80B0-271D54312FB6}"/>
              </a:ext>
            </a:extLst>
          </p:cNvPr>
          <p:cNvSpPr txBox="1"/>
          <p:nvPr/>
        </p:nvSpPr>
        <p:spPr>
          <a:xfrm>
            <a:off x="753456" y="5899713"/>
            <a:ext cx="3632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dirty="0">
                <a:solidFill>
                  <a:schemeClr val="accent5"/>
                </a:solidFill>
              </a:rPr>
              <a:t>Inversores de impacto, filántropos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2F33205A-05BF-4B3C-BC27-E5F035E05015}"/>
              </a:ext>
            </a:extLst>
          </p:cNvPr>
          <p:cNvSpPr txBox="1"/>
          <p:nvPr/>
        </p:nvSpPr>
        <p:spPr>
          <a:xfrm>
            <a:off x="7511705" y="5899713"/>
            <a:ext cx="3632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dirty="0">
                <a:solidFill>
                  <a:schemeClr val="accent5"/>
                </a:solidFill>
              </a:rPr>
              <a:t>Cooperación internacional</a:t>
            </a:r>
          </a:p>
          <a:p>
            <a:pPr algn="ctr"/>
            <a:r>
              <a:rPr lang="es-ES" sz="2500" dirty="0">
                <a:solidFill>
                  <a:schemeClr val="accent5"/>
                </a:solidFill>
              </a:rPr>
              <a:t>Gobierno local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4F58EEF7-5124-414B-98D8-27B04BD4DDDB}"/>
              </a:ext>
            </a:extLst>
          </p:cNvPr>
          <p:cNvSpPr txBox="1"/>
          <p:nvPr/>
        </p:nvSpPr>
        <p:spPr>
          <a:xfrm>
            <a:off x="4129810" y="5164757"/>
            <a:ext cx="3632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>
                <a:solidFill>
                  <a:schemeClr val="accent5"/>
                </a:solidFill>
              </a:rPr>
              <a:t>Puede recibir </a:t>
            </a:r>
          </a:p>
          <a:p>
            <a:pPr algn="ctr"/>
            <a:r>
              <a:rPr lang="es-ES" sz="2500" b="1" dirty="0">
                <a:solidFill>
                  <a:schemeClr val="accent5"/>
                </a:solidFill>
              </a:rPr>
              <a:t>Donaciones: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6F8FD22C-F25B-42FC-ADB5-3011FB0325AC}"/>
              </a:ext>
            </a:extLst>
          </p:cNvPr>
          <p:cNvSpPr txBox="1"/>
          <p:nvPr/>
        </p:nvSpPr>
        <p:spPr>
          <a:xfrm>
            <a:off x="-327890" y="2934722"/>
            <a:ext cx="3632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>
                <a:solidFill>
                  <a:schemeClr val="accent5"/>
                </a:solidFill>
              </a:rPr>
              <a:t>Préstamo</a:t>
            </a:r>
          </a:p>
        </p:txBody>
      </p:sp>
    </p:spTree>
    <p:extLst>
      <p:ext uri="{BB962C8B-B14F-4D97-AF65-F5344CB8AC3E}">
        <p14:creationId xmlns:p14="http://schemas.microsoft.com/office/powerpoint/2010/main" val="4088437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C007705-FC14-4552-A20C-CB036CE14890}"/>
              </a:ext>
            </a:extLst>
          </p:cNvPr>
          <p:cNvSpPr txBox="1"/>
          <p:nvPr/>
        </p:nvSpPr>
        <p:spPr>
          <a:xfrm>
            <a:off x="241300" y="304800"/>
            <a:ext cx="1181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>
                    <a:lumMod val="50000"/>
                  </a:schemeClr>
                </a:solidFill>
              </a:rPr>
              <a:t>Fondo por el Hábitat Solidario (</a:t>
            </a:r>
            <a:r>
              <a:rPr lang="es-ES" sz="2400" b="1" dirty="0" err="1">
                <a:solidFill>
                  <a:schemeClr val="bg1">
                    <a:lumMod val="50000"/>
                  </a:schemeClr>
                </a:solidFill>
              </a:rPr>
              <a:t>FHaS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</a:rPr>
              <a:t>) </a:t>
            </a:r>
          </a:p>
        </p:txBody>
      </p:sp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xmlns="" id="{852329D8-5681-44F3-8457-D77E306A30A1}"/>
              </a:ext>
            </a:extLst>
          </p:cNvPr>
          <p:cNvSpPr txBox="1">
            <a:spLocks/>
          </p:cNvSpPr>
          <p:nvPr/>
        </p:nvSpPr>
        <p:spPr>
          <a:xfrm>
            <a:off x="5359400" y="1651000"/>
            <a:ext cx="652822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 err="1"/>
              <a:t>Impactos</a:t>
            </a:r>
            <a:r>
              <a:rPr lang="fr-FR" b="1" dirty="0"/>
              <a:t> </a:t>
            </a:r>
            <a:r>
              <a:rPr lang="fr-FR" b="1" dirty="0" err="1"/>
              <a:t>del</a:t>
            </a:r>
            <a:r>
              <a:rPr lang="fr-FR" b="1" dirty="0"/>
              <a:t> </a:t>
            </a:r>
            <a:r>
              <a:rPr lang="fr-FR" b="1" dirty="0" err="1"/>
              <a:t>proyecto</a:t>
            </a:r>
            <a:r>
              <a:rPr lang="fr-FR" b="1" dirty="0"/>
              <a:t> </a:t>
            </a:r>
            <a:r>
              <a:rPr lang="fr-FR" b="1" dirty="0" err="1"/>
              <a:t>piloto</a:t>
            </a:r>
            <a:r>
              <a:rPr lang="fr-FR" b="1" dirty="0"/>
              <a:t> de </a:t>
            </a:r>
            <a:r>
              <a:rPr lang="fr-FR" b="1" dirty="0" err="1"/>
              <a:t>FHaS</a:t>
            </a:r>
            <a:endParaRPr lang="fr-FR" b="1" dirty="0"/>
          </a:p>
          <a:p>
            <a:pPr marL="450203" algn="just">
              <a:spcAft>
                <a:spcPts val="300"/>
              </a:spcAft>
            </a:pPr>
            <a:r>
              <a:rPr lang="fr-CH" dirty="0"/>
              <a:t>2018: </a:t>
            </a:r>
            <a:r>
              <a:rPr lang="fr-CH" dirty="0" err="1"/>
              <a:t>contribución</a:t>
            </a:r>
            <a:r>
              <a:rPr lang="fr-CH" dirty="0"/>
              <a:t> a la </a:t>
            </a:r>
            <a:r>
              <a:rPr lang="fr-CH" dirty="0" err="1"/>
              <a:t>reconstrucción</a:t>
            </a:r>
            <a:r>
              <a:rPr lang="fr-CH" dirty="0"/>
              <a:t> de 200 casas en Dakar, </a:t>
            </a:r>
            <a:r>
              <a:rPr lang="fr-CH" dirty="0" err="1"/>
              <a:t>Senegal</a:t>
            </a:r>
            <a:r>
              <a:rPr lang="fr-CH" dirty="0"/>
              <a:t>.</a:t>
            </a:r>
          </a:p>
          <a:p>
            <a:pPr marL="450203" algn="just">
              <a:spcAft>
                <a:spcPts val="300"/>
              </a:spcAft>
            </a:pPr>
            <a:r>
              <a:rPr lang="fr-CH" dirty="0"/>
              <a:t>2019: </a:t>
            </a:r>
            <a:r>
              <a:rPr lang="fr-CH" dirty="0" err="1"/>
              <a:t>próximamente</a:t>
            </a:r>
            <a:r>
              <a:rPr lang="fr-CH" dirty="0"/>
              <a:t> </a:t>
            </a:r>
            <a:r>
              <a:rPr lang="fr-CH" dirty="0" err="1"/>
              <a:t>transferencia</a:t>
            </a:r>
            <a:r>
              <a:rPr lang="fr-CH" dirty="0"/>
              <a:t> de </a:t>
            </a:r>
            <a:r>
              <a:rPr lang="fr-CH" dirty="0" err="1"/>
              <a:t>recursos</a:t>
            </a:r>
            <a:r>
              <a:rPr lang="fr-CH" dirty="0"/>
              <a:t> para la </a:t>
            </a:r>
            <a:r>
              <a:rPr lang="fr-CH" dirty="0" err="1"/>
              <a:t>compra</a:t>
            </a:r>
            <a:r>
              <a:rPr lang="fr-CH" dirty="0"/>
              <a:t> de </a:t>
            </a:r>
            <a:r>
              <a:rPr lang="fr-CH" dirty="0" err="1"/>
              <a:t>terrenos</a:t>
            </a:r>
            <a:r>
              <a:rPr lang="fr-CH" dirty="0"/>
              <a:t> para </a:t>
            </a:r>
            <a:r>
              <a:rPr lang="fr-CH" dirty="0" err="1"/>
              <a:t>cooperativas</a:t>
            </a:r>
            <a:r>
              <a:rPr lang="fr-CH" dirty="0"/>
              <a:t> en Matagalpa, Nicaragua.</a:t>
            </a:r>
          </a:p>
          <a:p>
            <a:pPr marL="0" indent="0">
              <a:buNone/>
            </a:pPr>
            <a:r>
              <a:rPr lang="fr-CH" b="1" dirty="0" err="1"/>
              <a:t>Inicio</a:t>
            </a:r>
            <a:r>
              <a:rPr lang="fr-CH" b="1" dirty="0"/>
              <a:t> de </a:t>
            </a:r>
            <a:r>
              <a:rPr lang="fr-CH" b="1" dirty="0" err="1"/>
              <a:t>campaña</a:t>
            </a:r>
            <a:r>
              <a:rPr lang="fr-CH" b="1" dirty="0"/>
              <a:t> a </a:t>
            </a:r>
            <a:r>
              <a:rPr lang="fr-CH" b="1" dirty="0" err="1"/>
              <a:t>donantes</a:t>
            </a:r>
            <a:r>
              <a:rPr lang="fr-CH" b="1" dirty="0"/>
              <a:t> en </a:t>
            </a:r>
            <a:r>
              <a:rPr lang="fr-CH" b="1" dirty="0" err="1"/>
              <a:t>Suiza</a:t>
            </a:r>
            <a:r>
              <a:rPr lang="fr-CH" b="1" dirty="0"/>
              <a:t>: </a:t>
            </a:r>
            <a:r>
              <a:rPr lang="fr-CH" b="1" dirty="0" err="1"/>
              <a:t>septiembre</a:t>
            </a:r>
            <a:r>
              <a:rPr lang="fr-CH" b="1" dirty="0"/>
              <a:t> 2019</a:t>
            </a:r>
          </a:p>
          <a:p>
            <a:pPr marL="0" indent="0">
              <a:buNone/>
            </a:pPr>
            <a:endParaRPr lang="fr-FR" b="1" dirty="0"/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DD48572-51D5-4D91-AAFB-EE65E20905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78" y="1096822"/>
            <a:ext cx="4216400" cy="31623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985F439C-F9D0-4D87-9373-EFA4AF023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78" y="4047067"/>
            <a:ext cx="4216400" cy="281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12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2882</TotalTime>
  <Words>509</Words>
  <Application>Microsoft Office PowerPoint</Application>
  <PresentationFormat>Panorámica</PresentationFormat>
  <Paragraphs>60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</dc:creator>
  <cp:lastModifiedBy>Hic-al</cp:lastModifiedBy>
  <cp:revision>50</cp:revision>
  <dcterms:created xsi:type="dcterms:W3CDTF">2018-06-12T10:32:52Z</dcterms:created>
  <dcterms:modified xsi:type="dcterms:W3CDTF">2019-08-20T17:43:06Z</dcterms:modified>
</cp:coreProperties>
</file>