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0"/>
  </p:notesMasterIdLst>
  <p:sldIdLst>
    <p:sldId id="293" r:id="rId2"/>
    <p:sldId id="311" r:id="rId3"/>
    <p:sldId id="307" r:id="rId4"/>
    <p:sldId id="309" r:id="rId5"/>
    <p:sldId id="313" r:id="rId6"/>
    <p:sldId id="308" r:id="rId7"/>
    <p:sldId id="312" r:id="rId8"/>
    <p:sldId id="306" r:id="rId9"/>
    <p:sldId id="295" r:id="rId10"/>
    <p:sldId id="296" r:id="rId11"/>
    <p:sldId id="297" r:id="rId12"/>
    <p:sldId id="298" r:id="rId13"/>
    <p:sldId id="299" r:id="rId14"/>
    <p:sldId id="305" r:id="rId15"/>
    <p:sldId id="304" r:id="rId16"/>
    <p:sldId id="300" r:id="rId17"/>
    <p:sldId id="301" r:id="rId18"/>
    <p:sldId id="303" r:id="rId1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5B86"/>
    <a:srgbClr val="BCE8FA"/>
    <a:srgbClr val="C5ECFB"/>
    <a:srgbClr val="7ED2F6"/>
    <a:srgbClr val="FF6699"/>
    <a:srgbClr val="CCECFF"/>
    <a:srgbClr val="FFFFCC"/>
    <a:srgbClr val="006699"/>
    <a:srgbClr val="3297CB"/>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45" autoAdjust="0"/>
    <p:restoredTop sz="98743" autoAdjust="0"/>
  </p:normalViewPr>
  <p:slideViewPr>
    <p:cSldViewPr snapToGrid="0">
      <p:cViewPr varScale="1">
        <p:scale>
          <a:sx n="71" d="100"/>
          <a:sy n="71" d="100"/>
        </p:scale>
        <p:origin x="606" y="60"/>
      </p:cViewPr>
      <p:guideLst>
        <p:guide orient="horz" pos="2160"/>
        <p:guide pos="3840"/>
      </p:guideLst>
    </p:cSldViewPr>
  </p:slideViewPr>
  <p:notesTextViewPr>
    <p:cViewPr>
      <p:scale>
        <a:sx n="1" d="1"/>
        <a:sy n="1" d="1"/>
      </p:scale>
      <p:origin x="0" y="0"/>
    </p:cViewPr>
  </p:notesTextViewPr>
  <p:notesViewPr>
    <p:cSldViewPr snapToGrid="0">
      <p:cViewPr varScale="1">
        <p:scale>
          <a:sx n="53" d="100"/>
          <a:sy n="53" d="100"/>
        </p:scale>
        <p:origin x="-285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128DC6-E18A-47A8-8E34-F90498EEDCD6}" type="datetimeFigureOut">
              <a:rPr lang="es-MX" smtClean="0"/>
              <a:t>26/08/2019</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75D511-3F06-4B77-A816-DE886BEB19FC}" type="slidenum">
              <a:rPr lang="es-MX" smtClean="0"/>
              <a:t>‹Nº›</a:t>
            </a:fld>
            <a:endParaRPr lang="es-MX"/>
          </a:p>
        </p:txBody>
      </p:sp>
    </p:spTree>
    <p:extLst>
      <p:ext uri="{BB962C8B-B14F-4D97-AF65-F5344CB8AC3E}">
        <p14:creationId xmlns:p14="http://schemas.microsoft.com/office/powerpoint/2010/main" val="2619511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3" name="22 Rectángulo"/>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4" name="23 Rectángulo"/>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5" name="24 Rectángulo"/>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6" name="25 Rectángulo"/>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26 Rectángulo"/>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0" name="29 Rectángulo redondeado"/>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1" name="30 Rectángulo redondeado"/>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6 Rectángulo"/>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9 Rectángulo"/>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Rectángulo"/>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18 Rectángulo"/>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7 Título"/>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8940800" y="4206240"/>
            <a:ext cx="1280160" cy="457200"/>
          </a:xfrm>
        </p:spPr>
        <p:txBody>
          <a:bodyPr/>
          <a:lstStyle/>
          <a:p>
            <a:fld id="{30B0BDF5-7A9C-437F-8448-131C6BA6DEEE}" type="datetimeFigureOut">
              <a:rPr lang="es-MX" smtClean="0">
                <a:solidFill>
                  <a:srgbClr val="92D050"/>
                </a:solidFill>
              </a:rPr>
              <a:pPr/>
              <a:t>26/08/2019</a:t>
            </a:fld>
            <a:endParaRPr lang="es-MX">
              <a:solidFill>
                <a:srgbClr val="92D050"/>
              </a:solidFill>
            </a:endParaRPr>
          </a:p>
        </p:txBody>
      </p:sp>
      <p:sp>
        <p:nvSpPr>
          <p:cNvPr id="17" name="16 Marcador de pie de página"/>
          <p:cNvSpPr>
            <a:spLocks noGrp="1"/>
          </p:cNvSpPr>
          <p:nvPr>
            <p:ph type="ftr" sz="quarter" idx="11"/>
          </p:nvPr>
        </p:nvSpPr>
        <p:spPr>
          <a:xfrm>
            <a:off x="7213600" y="4205288"/>
            <a:ext cx="1727200" cy="457200"/>
          </a:xfrm>
        </p:spPr>
        <p:txBody>
          <a:bodyPr/>
          <a:lstStyle/>
          <a:p>
            <a:endParaRPr lang="es-MX">
              <a:solidFill>
                <a:srgbClr val="92D050"/>
              </a:solidFill>
            </a:endParaRPr>
          </a:p>
        </p:txBody>
      </p:sp>
      <p:sp>
        <p:nvSpPr>
          <p:cNvPr id="29" name="28 Marcador de número de diapositiva"/>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4E5D75A2-C50C-4427-BAAF-ABDAAE5666C2}" type="slidenum">
              <a:rPr lang="es-MX" smtClean="0">
                <a:solidFill>
                  <a:prstClr val="white"/>
                </a:solidFill>
              </a:rPr>
              <a:pPr/>
              <a:t>‹Nº›</a:t>
            </a:fld>
            <a:endParaRPr lang="es-MX">
              <a:solidFill>
                <a:prstClr val="white"/>
              </a:solidFill>
            </a:endParaRPr>
          </a:p>
        </p:txBody>
      </p:sp>
    </p:spTree>
    <p:extLst>
      <p:ext uri="{BB962C8B-B14F-4D97-AF65-F5344CB8AC3E}">
        <p14:creationId xmlns:p14="http://schemas.microsoft.com/office/powerpoint/2010/main" val="572228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0B0BDF5-7A9C-437F-8448-131C6BA6DEEE}" type="datetimeFigureOut">
              <a:rPr lang="es-MX" smtClean="0">
                <a:solidFill>
                  <a:srgbClr val="92D050"/>
                </a:solidFill>
              </a:rPr>
              <a:pPr/>
              <a:t>26/08/2019</a:t>
            </a:fld>
            <a:endParaRPr lang="es-MX">
              <a:solidFill>
                <a:srgbClr val="92D050"/>
              </a:solidFill>
            </a:endParaRPr>
          </a:p>
        </p:txBody>
      </p:sp>
      <p:sp>
        <p:nvSpPr>
          <p:cNvPr id="5" name="4 Marcador de pie de página"/>
          <p:cNvSpPr>
            <a:spLocks noGrp="1"/>
          </p:cNvSpPr>
          <p:nvPr>
            <p:ph type="ftr" sz="quarter" idx="11"/>
          </p:nvPr>
        </p:nvSpPr>
        <p:spPr/>
        <p:txBody>
          <a:bodyPr/>
          <a:lstStyle/>
          <a:p>
            <a:endParaRPr lang="es-MX">
              <a:solidFill>
                <a:srgbClr val="92D050"/>
              </a:solidFill>
            </a:endParaRPr>
          </a:p>
        </p:txBody>
      </p:sp>
      <p:sp>
        <p:nvSpPr>
          <p:cNvPr id="6" name="5 Marcador de número de diapositiva"/>
          <p:cNvSpPr>
            <a:spLocks noGrp="1"/>
          </p:cNvSpPr>
          <p:nvPr>
            <p:ph type="sldNum" sz="quarter" idx="12"/>
          </p:nvPr>
        </p:nvSpPr>
        <p:spPr/>
        <p:txBody>
          <a:bodyPr/>
          <a:lstStyle/>
          <a:p>
            <a:fld id="{4E5D75A2-C50C-4427-BAAF-ABDAAE5666C2}" type="slidenum">
              <a:rPr lang="es-MX" smtClean="0"/>
              <a:pPr/>
              <a:t>‹Nº›</a:t>
            </a:fld>
            <a:endParaRPr lang="es-MX"/>
          </a:p>
        </p:txBody>
      </p:sp>
    </p:spTree>
    <p:extLst>
      <p:ext uri="{BB962C8B-B14F-4D97-AF65-F5344CB8AC3E}">
        <p14:creationId xmlns:p14="http://schemas.microsoft.com/office/powerpoint/2010/main" val="823786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042400" y="1143000"/>
            <a:ext cx="2540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1143000"/>
            <a:ext cx="83312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0B0BDF5-7A9C-437F-8448-131C6BA6DEEE}" type="datetimeFigureOut">
              <a:rPr lang="es-MX" smtClean="0">
                <a:solidFill>
                  <a:srgbClr val="92D050"/>
                </a:solidFill>
              </a:rPr>
              <a:pPr/>
              <a:t>26/08/2019</a:t>
            </a:fld>
            <a:endParaRPr lang="es-MX">
              <a:solidFill>
                <a:srgbClr val="92D050"/>
              </a:solidFill>
            </a:endParaRPr>
          </a:p>
        </p:txBody>
      </p:sp>
      <p:sp>
        <p:nvSpPr>
          <p:cNvPr id="5" name="4 Marcador de pie de página"/>
          <p:cNvSpPr>
            <a:spLocks noGrp="1"/>
          </p:cNvSpPr>
          <p:nvPr>
            <p:ph type="ftr" sz="quarter" idx="11"/>
          </p:nvPr>
        </p:nvSpPr>
        <p:spPr/>
        <p:txBody>
          <a:bodyPr/>
          <a:lstStyle/>
          <a:p>
            <a:endParaRPr lang="es-MX">
              <a:solidFill>
                <a:srgbClr val="92D050"/>
              </a:solidFill>
            </a:endParaRPr>
          </a:p>
        </p:txBody>
      </p:sp>
      <p:sp>
        <p:nvSpPr>
          <p:cNvPr id="6" name="5 Marcador de número de diapositiva"/>
          <p:cNvSpPr>
            <a:spLocks noGrp="1"/>
          </p:cNvSpPr>
          <p:nvPr>
            <p:ph type="sldNum" sz="quarter" idx="12"/>
          </p:nvPr>
        </p:nvSpPr>
        <p:spPr/>
        <p:txBody>
          <a:bodyPr/>
          <a:lstStyle/>
          <a:p>
            <a:fld id="{4E5D75A2-C50C-4427-BAAF-ABDAAE5666C2}" type="slidenum">
              <a:rPr lang="es-MX" smtClean="0"/>
              <a:pPr/>
              <a:t>‹Nº›</a:t>
            </a:fld>
            <a:endParaRPr lang="es-MX"/>
          </a:p>
        </p:txBody>
      </p:sp>
    </p:spTree>
    <p:extLst>
      <p:ext uri="{BB962C8B-B14F-4D97-AF65-F5344CB8AC3E}">
        <p14:creationId xmlns:p14="http://schemas.microsoft.com/office/powerpoint/2010/main" val="3400026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8"/>
          <p:cNvSpPr>
            <a:spLocks noGrp="1"/>
          </p:cNvSpPr>
          <p:nvPr>
            <p:ph type="pic" sz="quarter" idx="12"/>
          </p:nvPr>
        </p:nvSpPr>
        <p:spPr>
          <a:xfrm>
            <a:off x="7112000" y="4572000"/>
            <a:ext cx="5080000" cy="2286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26106187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0B0BDF5-7A9C-437F-8448-131C6BA6DEEE}" type="datetimeFigureOut">
              <a:rPr lang="es-MX" smtClean="0">
                <a:solidFill>
                  <a:srgbClr val="92D050"/>
                </a:solidFill>
              </a:rPr>
              <a:pPr/>
              <a:t>26/08/2019</a:t>
            </a:fld>
            <a:endParaRPr lang="es-MX">
              <a:solidFill>
                <a:srgbClr val="92D050"/>
              </a:solidFill>
            </a:endParaRPr>
          </a:p>
        </p:txBody>
      </p:sp>
      <p:sp>
        <p:nvSpPr>
          <p:cNvPr id="5" name="4 Marcador de pie de página"/>
          <p:cNvSpPr>
            <a:spLocks noGrp="1"/>
          </p:cNvSpPr>
          <p:nvPr>
            <p:ph type="ftr" sz="quarter" idx="11"/>
          </p:nvPr>
        </p:nvSpPr>
        <p:spPr/>
        <p:txBody>
          <a:bodyPr/>
          <a:lstStyle/>
          <a:p>
            <a:endParaRPr lang="es-MX">
              <a:solidFill>
                <a:srgbClr val="92D050"/>
              </a:solidFill>
            </a:endParaRPr>
          </a:p>
        </p:txBody>
      </p:sp>
      <p:sp>
        <p:nvSpPr>
          <p:cNvPr id="6" name="5 Marcador de número de diapositiva"/>
          <p:cNvSpPr>
            <a:spLocks noGrp="1"/>
          </p:cNvSpPr>
          <p:nvPr>
            <p:ph type="sldNum" sz="quarter" idx="12"/>
          </p:nvPr>
        </p:nvSpPr>
        <p:spPr/>
        <p:txBody>
          <a:bodyPr/>
          <a:lstStyle/>
          <a:p>
            <a:fld id="{4E5D75A2-C50C-4427-BAAF-ABDAAE5666C2}" type="slidenum">
              <a:rPr lang="es-MX" smtClean="0"/>
              <a:pPr/>
              <a:t>‹Nº›</a:t>
            </a:fld>
            <a:endParaRPr lang="es-MX"/>
          </a:p>
        </p:txBody>
      </p:sp>
    </p:spTree>
    <p:extLst>
      <p:ext uri="{BB962C8B-B14F-4D97-AF65-F5344CB8AC3E}">
        <p14:creationId xmlns:p14="http://schemas.microsoft.com/office/powerpoint/2010/main" val="108722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30B0BDF5-7A9C-437F-8448-131C6BA6DEEE}" type="datetimeFigureOut">
              <a:rPr lang="es-MX" smtClean="0">
                <a:solidFill>
                  <a:srgbClr val="92D050"/>
                </a:solidFill>
              </a:rPr>
              <a:pPr/>
              <a:t>26/08/2019</a:t>
            </a:fld>
            <a:endParaRPr lang="es-MX">
              <a:solidFill>
                <a:srgbClr val="92D050"/>
              </a:solidFill>
            </a:endParaRPr>
          </a:p>
        </p:txBody>
      </p:sp>
      <p:sp>
        <p:nvSpPr>
          <p:cNvPr id="5" name="4 Marcador de pie de página"/>
          <p:cNvSpPr>
            <a:spLocks noGrp="1"/>
          </p:cNvSpPr>
          <p:nvPr>
            <p:ph type="ftr" sz="quarter" idx="11"/>
          </p:nvPr>
        </p:nvSpPr>
        <p:spPr/>
        <p:txBody>
          <a:bodyPr/>
          <a:lstStyle/>
          <a:p>
            <a:endParaRPr lang="es-MX">
              <a:solidFill>
                <a:srgbClr val="92D050"/>
              </a:solidFill>
            </a:endParaRPr>
          </a:p>
        </p:txBody>
      </p:sp>
      <p:sp>
        <p:nvSpPr>
          <p:cNvPr id="6" name="5 Marcador de número de diapositiva"/>
          <p:cNvSpPr>
            <a:spLocks noGrp="1"/>
          </p:cNvSpPr>
          <p:nvPr>
            <p:ph type="sldNum" sz="quarter" idx="12"/>
          </p:nvPr>
        </p:nvSpPr>
        <p:spPr/>
        <p:txBody>
          <a:bodyPr/>
          <a:lstStyle/>
          <a:p>
            <a:fld id="{4E5D75A2-C50C-4427-BAAF-ABDAAE5666C2}" type="slidenum">
              <a:rPr lang="es-MX" smtClean="0"/>
              <a:pPr/>
              <a:t>‹Nº›</a:t>
            </a:fld>
            <a:endParaRPr lang="es-MX"/>
          </a:p>
        </p:txBody>
      </p:sp>
    </p:spTree>
    <p:extLst>
      <p:ext uri="{BB962C8B-B14F-4D97-AF65-F5344CB8AC3E}">
        <p14:creationId xmlns:p14="http://schemas.microsoft.com/office/powerpoint/2010/main" val="3372841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30B0BDF5-7A9C-437F-8448-131C6BA6DEEE}" type="datetimeFigureOut">
              <a:rPr lang="es-MX" smtClean="0">
                <a:solidFill>
                  <a:srgbClr val="92D050"/>
                </a:solidFill>
              </a:rPr>
              <a:pPr/>
              <a:t>26/08/2019</a:t>
            </a:fld>
            <a:endParaRPr lang="es-MX">
              <a:solidFill>
                <a:srgbClr val="92D050"/>
              </a:solidFill>
            </a:endParaRPr>
          </a:p>
        </p:txBody>
      </p:sp>
      <p:sp>
        <p:nvSpPr>
          <p:cNvPr id="6" name="5 Marcador de pie de página"/>
          <p:cNvSpPr>
            <a:spLocks noGrp="1"/>
          </p:cNvSpPr>
          <p:nvPr>
            <p:ph type="ftr" sz="quarter" idx="11"/>
          </p:nvPr>
        </p:nvSpPr>
        <p:spPr/>
        <p:txBody>
          <a:bodyPr/>
          <a:lstStyle/>
          <a:p>
            <a:endParaRPr lang="es-MX">
              <a:solidFill>
                <a:srgbClr val="92D050"/>
              </a:solidFill>
            </a:endParaRPr>
          </a:p>
        </p:txBody>
      </p:sp>
      <p:sp>
        <p:nvSpPr>
          <p:cNvPr id="7" name="6 Marcador de número de diapositiva"/>
          <p:cNvSpPr>
            <a:spLocks noGrp="1"/>
          </p:cNvSpPr>
          <p:nvPr>
            <p:ph type="sldNum" sz="quarter" idx="12"/>
          </p:nvPr>
        </p:nvSpPr>
        <p:spPr/>
        <p:txBody>
          <a:bodyPr/>
          <a:lstStyle/>
          <a:p>
            <a:fld id="{4E5D75A2-C50C-4427-BAAF-ABDAAE5666C2}" type="slidenum">
              <a:rPr lang="es-MX" smtClean="0"/>
              <a:pPr/>
              <a:t>‹Nº›</a:t>
            </a:fld>
            <a:endParaRPr lang="es-MX"/>
          </a:p>
        </p:txBody>
      </p:sp>
    </p:spTree>
    <p:extLst>
      <p:ext uri="{BB962C8B-B14F-4D97-AF65-F5344CB8AC3E}">
        <p14:creationId xmlns:p14="http://schemas.microsoft.com/office/powerpoint/2010/main" val="1749534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8000" y="1143000"/>
            <a:ext cx="11176000" cy="1069848"/>
          </a:xfrm>
        </p:spPr>
        <p:txBody>
          <a:bodyPr anchor="ctr"/>
          <a:lstStyle>
            <a:lvl1pPr>
              <a:defRPr sz="4000" b="0" i="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fecha"/>
          <p:cNvSpPr>
            <a:spLocks noGrp="1"/>
          </p:cNvSpPr>
          <p:nvPr>
            <p:ph type="dt" sz="half" idx="10"/>
          </p:nvPr>
        </p:nvSpPr>
        <p:spPr/>
        <p:txBody>
          <a:bodyPr rtlCol="0"/>
          <a:lstStyle/>
          <a:p>
            <a:fld id="{30B0BDF5-7A9C-437F-8448-131C6BA6DEEE}" type="datetimeFigureOut">
              <a:rPr lang="es-MX" smtClean="0">
                <a:solidFill>
                  <a:srgbClr val="92D050"/>
                </a:solidFill>
              </a:rPr>
              <a:pPr/>
              <a:t>26/08/2019</a:t>
            </a:fld>
            <a:endParaRPr lang="es-MX">
              <a:solidFill>
                <a:srgbClr val="92D050"/>
              </a:solidFill>
            </a:endParaRPr>
          </a:p>
        </p:txBody>
      </p:sp>
      <p:sp>
        <p:nvSpPr>
          <p:cNvPr id="27" name="26 Marcador de número de diapositiva"/>
          <p:cNvSpPr>
            <a:spLocks noGrp="1"/>
          </p:cNvSpPr>
          <p:nvPr>
            <p:ph type="sldNum" sz="quarter" idx="11"/>
          </p:nvPr>
        </p:nvSpPr>
        <p:spPr/>
        <p:txBody>
          <a:bodyPr rtlCol="0"/>
          <a:lstStyle/>
          <a:p>
            <a:fld id="{4E5D75A2-C50C-4427-BAAF-ABDAAE5666C2}" type="slidenum">
              <a:rPr lang="es-MX" smtClean="0"/>
              <a:pPr/>
              <a:t>‹Nº›</a:t>
            </a:fld>
            <a:endParaRPr lang="es-MX"/>
          </a:p>
        </p:txBody>
      </p:sp>
      <p:sp>
        <p:nvSpPr>
          <p:cNvPr id="28" name="27 Marcador de pie de página"/>
          <p:cNvSpPr>
            <a:spLocks noGrp="1"/>
          </p:cNvSpPr>
          <p:nvPr>
            <p:ph type="ftr" sz="quarter" idx="12"/>
          </p:nvPr>
        </p:nvSpPr>
        <p:spPr/>
        <p:txBody>
          <a:bodyPr rtlCol="0"/>
          <a:lstStyle/>
          <a:p>
            <a:endParaRPr lang="es-MX">
              <a:solidFill>
                <a:srgbClr val="92D050"/>
              </a:solidFill>
            </a:endParaRPr>
          </a:p>
        </p:txBody>
      </p:sp>
    </p:spTree>
    <p:extLst>
      <p:ext uri="{BB962C8B-B14F-4D97-AF65-F5344CB8AC3E}">
        <p14:creationId xmlns:p14="http://schemas.microsoft.com/office/powerpoint/2010/main" val="3134586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a:xfrm>
            <a:off x="8778240" y="612648"/>
            <a:ext cx="1276352" cy="457200"/>
          </a:xfrm>
        </p:spPr>
        <p:txBody>
          <a:bodyPr/>
          <a:lstStyle/>
          <a:p>
            <a:fld id="{30B0BDF5-7A9C-437F-8448-131C6BA6DEEE}" type="datetimeFigureOut">
              <a:rPr lang="es-MX" smtClean="0">
                <a:solidFill>
                  <a:srgbClr val="92D050"/>
                </a:solidFill>
              </a:rPr>
              <a:pPr/>
              <a:t>26/08/2019</a:t>
            </a:fld>
            <a:endParaRPr lang="es-MX">
              <a:solidFill>
                <a:srgbClr val="92D050"/>
              </a:solidFill>
            </a:endParaRPr>
          </a:p>
        </p:txBody>
      </p:sp>
      <p:sp>
        <p:nvSpPr>
          <p:cNvPr id="4" name="3 Marcador de pie de página"/>
          <p:cNvSpPr>
            <a:spLocks noGrp="1"/>
          </p:cNvSpPr>
          <p:nvPr>
            <p:ph type="ftr" sz="quarter" idx="11"/>
          </p:nvPr>
        </p:nvSpPr>
        <p:spPr>
          <a:xfrm>
            <a:off x="7010400" y="612648"/>
            <a:ext cx="1767840" cy="457200"/>
          </a:xfrm>
        </p:spPr>
        <p:txBody>
          <a:bodyPr/>
          <a:lstStyle/>
          <a:p>
            <a:endParaRPr lang="es-MX">
              <a:solidFill>
                <a:srgbClr val="92D050"/>
              </a:solidFill>
            </a:endParaRPr>
          </a:p>
        </p:txBody>
      </p:sp>
      <p:sp>
        <p:nvSpPr>
          <p:cNvPr id="5" name="4 Marcador de número de diapositiva"/>
          <p:cNvSpPr>
            <a:spLocks noGrp="1"/>
          </p:cNvSpPr>
          <p:nvPr>
            <p:ph type="sldNum" sz="quarter" idx="12"/>
          </p:nvPr>
        </p:nvSpPr>
        <p:spPr>
          <a:xfrm>
            <a:off x="10899648" y="2272"/>
            <a:ext cx="1016000" cy="365760"/>
          </a:xfrm>
        </p:spPr>
        <p:txBody>
          <a:bodyPr/>
          <a:lstStyle/>
          <a:p>
            <a:fld id="{4E5D75A2-C50C-4427-BAAF-ABDAAE5666C2}" type="slidenum">
              <a:rPr lang="es-MX" smtClean="0"/>
              <a:pPr/>
              <a:t>‹Nº›</a:t>
            </a:fld>
            <a:endParaRPr lang="es-MX"/>
          </a:p>
        </p:txBody>
      </p:sp>
    </p:spTree>
    <p:extLst>
      <p:ext uri="{BB962C8B-B14F-4D97-AF65-F5344CB8AC3E}">
        <p14:creationId xmlns:p14="http://schemas.microsoft.com/office/powerpoint/2010/main" val="2637201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0B0BDF5-7A9C-437F-8448-131C6BA6DEEE}" type="datetimeFigureOut">
              <a:rPr lang="es-MX" smtClean="0">
                <a:solidFill>
                  <a:srgbClr val="92D050"/>
                </a:solidFill>
              </a:rPr>
              <a:pPr/>
              <a:t>26/08/2019</a:t>
            </a:fld>
            <a:endParaRPr lang="es-MX">
              <a:solidFill>
                <a:srgbClr val="92D050"/>
              </a:solidFill>
            </a:endParaRPr>
          </a:p>
        </p:txBody>
      </p:sp>
      <p:sp>
        <p:nvSpPr>
          <p:cNvPr id="3" name="2 Marcador de pie de página"/>
          <p:cNvSpPr>
            <a:spLocks noGrp="1"/>
          </p:cNvSpPr>
          <p:nvPr>
            <p:ph type="ftr" sz="quarter" idx="11"/>
          </p:nvPr>
        </p:nvSpPr>
        <p:spPr/>
        <p:txBody>
          <a:bodyPr/>
          <a:lstStyle/>
          <a:p>
            <a:endParaRPr lang="es-MX">
              <a:solidFill>
                <a:srgbClr val="92D050"/>
              </a:solidFill>
            </a:endParaRPr>
          </a:p>
        </p:txBody>
      </p:sp>
      <p:sp>
        <p:nvSpPr>
          <p:cNvPr id="4" name="3 Marcador de número de diapositiva"/>
          <p:cNvSpPr>
            <a:spLocks noGrp="1"/>
          </p:cNvSpPr>
          <p:nvPr>
            <p:ph type="sldNum" sz="quarter" idx="12"/>
          </p:nvPr>
        </p:nvSpPr>
        <p:spPr/>
        <p:txBody>
          <a:bodyPr/>
          <a:lstStyle/>
          <a:p>
            <a:fld id="{4E5D75A2-C50C-4427-BAAF-ABDAAE5666C2}" type="slidenum">
              <a:rPr lang="es-MX" smtClean="0"/>
              <a:pPr/>
              <a:t>‹Nº›</a:t>
            </a:fld>
            <a:endParaRPr lang="es-MX"/>
          </a:p>
        </p:txBody>
      </p:sp>
    </p:spTree>
    <p:extLst>
      <p:ext uri="{BB962C8B-B14F-4D97-AF65-F5344CB8AC3E}">
        <p14:creationId xmlns:p14="http://schemas.microsoft.com/office/powerpoint/2010/main" val="371012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7137995" y="1101970"/>
            <a:ext cx="4511040" cy="877824"/>
          </a:xfrm>
        </p:spPr>
        <p:txBody>
          <a:bodyPr anchor="b"/>
          <a:lstStyle>
            <a:lvl1pPr algn="l">
              <a:buNone/>
              <a:defRPr sz="1800" b="1"/>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30B0BDF5-7A9C-437F-8448-131C6BA6DEEE}" type="datetimeFigureOut">
              <a:rPr lang="es-MX" smtClean="0">
                <a:solidFill>
                  <a:srgbClr val="92D050"/>
                </a:solidFill>
              </a:rPr>
              <a:pPr/>
              <a:t>26/08/2019</a:t>
            </a:fld>
            <a:endParaRPr lang="es-MX">
              <a:solidFill>
                <a:srgbClr val="92D050"/>
              </a:solidFill>
            </a:endParaRPr>
          </a:p>
        </p:txBody>
      </p:sp>
      <p:sp>
        <p:nvSpPr>
          <p:cNvPr id="6" name="5 Marcador de pie de página"/>
          <p:cNvSpPr>
            <a:spLocks noGrp="1"/>
          </p:cNvSpPr>
          <p:nvPr>
            <p:ph type="ftr" sz="quarter" idx="11"/>
          </p:nvPr>
        </p:nvSpPr>
        <p:spPr/>
        <p:txBody>
          <a:bodyPr/>
          <a:lstStyle/>
          <a:p>
            <a:endParaRPr lang="es-MX">
              <a:solidFill>
                <a:srgbClr val="92D050"/>
              </a:solidFill>
            </a:endParaRPr>
          </a:p>
        </p:txBody>
      </p:sp>
      <p:sp>
        <p:nvSpPr>
          <p:cNvPr id="7" name="6 Marcador de número de diapositiva"/>
          <p:cNvSpPr>
            <a:spLocks noGrp="1"/>
          </p:cNvSpPr>
          <p:nvPr>
            <p:ph type="sldNum" sz="quarter" idx="12"/>
          </p:nvPr>
        </p:nvSpPr>
        <p:spPr/>
        <p:txBody>
          <a:bodyPr/>
          <a:lstStyle/>
          <a:p>
            <a:fld id="{4E5D75A2-C50C-4427-BAAF-ABDAAE5666C2}" type="slidenum">
              <a:rPr lang="es-MX" smtClean="0"/>
              <a:pPr/>
              <a:t>‹Nº›</a:t>
            </a:fld>
            <a:endParaRPr lang="es-MX"/>
          </a:p>
        </p:txBody>
      </p:sp>
    </p:spTree>
    <p:extLst>
      <p:ext uri="{BB962C8B-B14F-4D97-AF65-F5344CB8AC3E}">
        <p14:creationId xmlns:p14="http://schemas.microsoft.com/office/powerpoint/2010/main" val="3524722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30B0BDF5-7A9C-437F-8448-131C6BA6DEEE}" type="datetimeFigureOut">
              <a:rPr lang="es-MX" smtClean="0">
                <a:solidFill>
                  <a:srgbClr val="92D050"/>
                </a:solidFill>
              </a:rPr>
              <a:pPr/>
              <a:t>26/08/2019</a:t>
            </a:fld>
            <a:endParaRPr lang="es-MX">
              <a:solidFill>
                <a:srgbClr val="92D050"/>
              </a:solidFill>
            </a:endParaRPr>
          </a:p>
        </p:txBody>
      </p:sp>
      <p:sp>
        <p:nvSpPr>
          <p:cNvPr id="6" name="5 Marcador de pie de página"/>
          <p:cNvSpPr>
            <a:spLocks noGrp="1"/>
          </p:cNvSpPr>
          <p:nvPr>
            <p:ph type="ftr" sz="quarter" idx="11"/>
          </p:nvPr>
        </p:nvSpPr>
        <p:spPr/>
        <p:txBody>
          <a:bodyPr/>
          <a:lstStyle/>
          <a:p>
            <a:endParaRPr lang="es-MX">
              <a:solidFill>
                <a:srgbClr val="92D050"/>
              </a:solidFill>
            </a:endParaRPr>
          </a:p>
        </p:txBody>
      </p:sp>
      <p:sp>
        <p:nvSpPr>
          <p:cNvPr id="7" name="6 Marcador de número de diapositiva"/>
          <p:cNvSpPr>
            <a:spLocks noGrp="1"/>
          </p:cNvSpPr>
          <p:nvPr>
            <p:ph type="sldNum" sz="quarter" idx="12"/>
          </p:nvPr>
        </p:nvSpPr>
        <p:spPr/>
        <p:txBody>
          <a:bodyPr/>
          <a:lstStyle/>
          <a:p>
            <a:fld id="{4E5D75A2-C50C-4427-BAAF-ABDAAE5666C2}" type="slidenum">
              <a:rPr lang="es-MX" smtClean="0"/>
              <a:pPr/>
              <a:t>‹Nº›</a:t>
            </a:fld>
            <a:endParaRPr lang="es-MX"/>
          </a:p>
        </p:txBody>
      </p:sp>
    </p:spTree>
    <p:extLst>
      <p:ext uri="{BB962C8B-B14F-4D97-AF65-F5344CB8AC3E}">
        <p14:creationId xmlns:p14="http://schemas.microsoft.com/office/powerpoint/2010/main" val="3932423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28 Rectángulo"/>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0" name="29 Rectángulo"/>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1" name="30 Rectángulo"/>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31 Rectángulo"/>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3" name="32 Rectángulo redondeado"/>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4" name="33 Rectángulo redondeado"/>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5" name="34 Rectángulo"/>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6" name="35 Rectángulo"/>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7" name="36 Rectángulo"/>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8" name="37 Rectángulo"/>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9" name="38 Rectángulo"/>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0" name="39 Rectángulo"/>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21 Marcador de título"/>
          <p:cNvSpPr>
            <a:spLocks noGrp="1"/>
          </p:cNvSpPr>
          <p:nvPr>
            <p:ph type="title"/>
          </p:nvPr>
        </p:nvSpPr>
        <p:spPr>
          <a:xfrm>
            <a:off x="609600" y="1143000"/>
            <a:ext cx="10972800" cy="10668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30B0BDF5-7A9C-437F-8448-131C6BA6DEEE}" type="datetimeFigureOut">
              <a:rPr lang="es-MX" smtClean="0">
                <a:solidFill>
                  <a:srgbClr val="92D050"/>
                </a:solidFill>
              </a:rPr>
              <a:pPr/>
              <a:t>26/08/2019</a:t>
            </a:fld>
            <a:endParaRPr lang="es-MX">
              <a:solidFill>
                <a:srgbClr val="92D050"/>
              </a:solidFill>
            </a:endParaRPr>
          </a:p>
        </p:txBody>
      </p:sp>
      <p:sp>
        <p:nvSpPr>
          <p:cNvPr id="3" name="2 Marcador de pie de página"/>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s-MX">
              <a:solidFill>
                <a:srgbClr val="92D050"/>
              </a:solidFill>
            </a:endParaRPr>
          </a:p>
        </p:txBody>
      </p:sp>
      <p:sp>
        <p:nvSpPr>
          <p:cNvPr id="23" name="22 Marcador de número de diapositiva"/>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4E5D75A2-C50C-4427-BAAF-ABDAAE5666C2}" type="slidenum">
              <a:rPr lang="es-MX" smtClean="0"/>
              <a:pPr/>
              <a:t>‹Nº›</a:t>
            </a:fld>
            <a:endParaRPr lang="es-MX"/>
          </a:p>
        </p:txBody>
      </p:sp>
      <p:pic>
        <p:nvPicPr>
          <p:cNvPr id="20" name="5 Imagen"/>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90331" y="6028618"/>
            <a:ext cx="1598769" cy="750642"/>
          </a:xfrm>
          <a:prstGeom prst="rect">
            <a:avLst/>
          </a:prstGeom>
        </p:spPr>
      </p:pic>
    </p:spTree>
    <p:extLst>
      <p:ext uri="{BB962C8B-B14F-4D97-AF65-F5344CB8AC3E}">
        <p14:creationId xmlns:p14="http://schemas.microsoft.com/office/powerpoint/2010/main" val="69670006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9.jpeg"/><Relationship Id="rId7" Type="http://schemas.openxmlformats.org/officeDocument/2006/relationships/image" Target="../media/image22.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1.jpeg"/><Relationship Id="rId5" Type="http://schemas.microsoft.com/office/2007/relationships/hdphoto" Target="../media/hdphoto2.wdp"/><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image" Target="../media/image24.jpeg"/></Relationships>
</file>

<file path=ppt/slides/_rels/slide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7.png"/><Relationship Id="rId7"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5 Imagen"/>
          <p:cNvPicPr>
            <a:picLocks noChangeAspect="1"/>
          </p:cNvPicPr>
          <p:nvPr/>
        </p:nvPicPr>
        <p:blipFill rotWithShape="1">
          <a:blip r:embed="rId2" cstate="email">
            <a:extLst>
              <a:ext uri="{28A0092B-C50C-407E-A947-70E740481C1C}">
                <a14:useLocalDpi xmlns:a14="http://schemas.microsoft.com/office/drawing/2010/main"/>
              </a:ext>
            </a:extLst>
          </a:blip>
          <a:srcRect l="5035" t="12175" r="2064" b="14699"/>
          <a:stretch/>
        </p:blipFill>
        <p:spPr>
          <a:xfrm>
            <a:off x="163531" y="5419468"/>
            <a:ext cx="3312368" cy="1224137"/>
          </a:xfrm>
          <a:prstGeom prst="rect">
            <a:avLst/>
          </a:prstGeom>
        </p:spPr>
      </p:pic>
      <p:sp>
        <p:nvSpPr>
          <p:cNvPr id="2" name="1 Título"/>
          <p:cNvSpPr>
            <a:spLocks noGrp="1"/>
          </p:cNvSpPr>
          <p:nvPr>
            <p:ph type="ctrTitle"/>
          </p:nvPr>
        </p:nvSpPr>
        <p:spPr>
          <a:xfrm>
            <a:off x="1847528" y="1231119"/>
            <a:ext cx="8458200" cy="1470025"/>
          </a:xfrm>
        </p:spPr>
        <p:txBody>
          <a:bodyPr>
            <a:noAutofit/>
          </a:bodyPr>
          <a:lstStyle/>
          <a:p>
            <a:pPr algn="ctr"/>
            <a:r>
              <a:rPr lang="es-MX" sz="5400" dirty="0">
                <a:latin typeface="Bahnschrift" panose="020B0502040204020203" pitchFamily="34" charset="0"/>
              </a:rPr>
              <a:t>CAMPAÑA REGIONAL DE “MATERIALES LOCALES”</a:t>
            </a:r>
          </a:p>
        </p:txBody>
      </p:sp>
      <p:sp>
        <p:nvSpPr>
          <p:cNvPr id="3" name="2 Subtítulo"/>
          <p:cNvSpPr>
            <a:spLocks noGrp="1"/>
          </p:cNvSpPr>
          <p:nvPr>
            <p:ph type="subTitle" idx="1"/>
          </p:nvPr>
        </p:nvSpPr>
        <p:spPr>
          <a:xfrm>
            <a:off x="1819715" y="4356210"/>
            <a:ext cx="8674672" cy="1752600"/>
          </a:xfrm>
        </p:spPr>
        <p:txBody>
          <a:bodyPr>
            <a:normAutofit/>
          </a:bodyPr>
          <a:lstStyle/>
          <a:p>
            <a:pPr algn="ctr"/>
            <a:r>
              <a:rPr lang="es-MX" sz="2000" b="1" dirty="0">
                <a:latin typeface="Bahnschrift" panose="020B0502040204020203" pitchFamily="34" charset="0"/>
              </a:rPr>
              <a:t>IV ENCUENTRO REGIONAL DEL GRUPO DE TRABAJO</a:t>
            </a:r>
          </a:p>
          <a:p>
            <a:pPr algn="ctr"/>
            <a:r>
              <a:rPr lang="es-MX" sz="2000" b="1" dirty="0">
                <a:latin typeface="Bahnschrift" panose="020B0502040204020203" pitchFamily="34" charset="0"/>
              </a:rPr>
              <a:t>DE PRODUCCIÓN Y GESTIÓN SOCIAL DEL HÁBITAT</a:t>
            </a:r>
          </a:p>
          <a:p>
            <a:pPr algn="ctr"/>
            <a:r>
              <a:rPr lang="es-MX" sz="1800" dirty="0">
                <a:latin typeface="Bahnschrift" panose="020B0502040204020203" pitchFamily="34" charset="0"/>
              </a:rPr>
              <a:t>Tequisquiapan, Querétaro, México.</a:t>
            </a:r>
          </a:p>
          <a:p>
            <a:pPr algn="ctr"/>
            <a:r>
              <a:rPr lang="es-MX" sz="1800" dirty="0">
                <a:latin typeface="Bahnschrift" panose="020B0502040204020203" pitchFamily="34" charset="0"/>
              </a:rPr>
              <a:t>19, 20 y 21 de agosto de 2019</a:t>
            </a:r>
          </a:p>
        </p:txBody>
      </p:sp>
    </p:spTree>
    <p:extLst>
      <p:ext uri="{BB962C8B-B14F-4D97-AF65-F5344CB8AC3E}">
        <p14:creationId xmlns:p14="http://schemas.microsoft.com/office/powerpoint/2010/main" val="3306959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0761" y="892925"/>
            <a:ext cx="11436439" cy="5449792"/>
          </a:xfrm>
        </p:spPr>
        <p:txBody>
          <a:bodyPr>
            <a:normAutofit fontScale="85000" lnSpcReduction="10000"/>
          </a:bodyPr>
          <a:lstStyle/>
          <a:p>
            <a:pPr marL="109728" indent="0">
              <a:buNone/>
            </a:pPr>
            <a:r>
              <a:rPr lang="es-MX" sz="4200" b="1" dirty="0">
                <a:latin typeface="Bahnschrift" panose="020B0502040204020203" pitchFamily="34" charset="0"/>
              </a:rPr>
              <a:t>Objetivos específicos</a:t>
            </a:r>
            <a:r>
              <a:rPr lang="es-MX" sz="4200" b="1" dirty="0" smtClean="0">
                <a:latin typeface="Bahnschrift" panose="020B0502040204020203" pitchFamily="34" charset="0"/>
              </a:rPr>
              <a:t>:</a:t>
            </a:r>
          </a:p>
          <a:p>
            <a:pPr marL="109728" indent="0">
              <a:buNone/>
            </a:pPr>
            <a:endParaRPr lang="es-MX" dirty="0">
              <a:latin typeface="Bahnschrift" panose="020B0502040204020203" pitchFamily="34" charset="0"/>
            </a:endParaRPr>
          </a:p>
          <a:p>
            <a:pPr algn="just" fontAlgn="base">
              <a:spcAft>
                <a:spcPts val="1200"/>
              </a:spcAft>
            </a:pPr>
            <a:r>
              <a:rPr lang="es-MX" sz="3000" dirty="0">
                <a:solidFill>
                  <a:schemeClr val="accent2">
                    <a:lumMod val="75000"/>
                  </a:schemeClr>
                </a:solidFill>
                <a:latin typeface="Bahnschrift" panose="020B0502040204020203" pitchFamily="34" charset="0"/>
              </a:rPr>
              <a:t>Recabar información cuantitativa y cualitativa para </a:t>
            </a:r>
            <a:r>
              <a:rPr lang="es-MX" sz="3000" b="1" dirty="0">
                <a:solidFill>
                  <a:schemeClr val="accent2">
                    <a:lumMod val="75000"/>
                  </a:schemeClr>
                </a:solidFill>
                <a:latin typeface="Bahnschrift" panose="020B0502040204020203" pitchFamily="34" charset="0"/>
              </a:rPr>
              <a:t>construir un sistema de indicadores</a:t>
            </a:r>
            <a:r>
              <a:rPr lang="es-MX" sz="3000" dirty="0">
                <a:solidFill>
                  <a:schemeClr val="accent2">
                    <a:lumMod val="75000"/>
                  </a:schemeClr>
                </a:solidFill>
                <a:latin typeface="Bahnschrift" panose="020B0502040204020203" pitchFamily="34" charset="0"/>
              </a:rPr>
              <a:t> que aporte evidencias sobre las ventajas físicas, económicas, ambientales y socioculturales de los ML y las desventajas de usar MI.</a:t>
            </a:r>
          </a:p>
          <a:p>
            <a:pPr algn="just" fontAlgn="base">
              <a:spcAft>
                <a:spcPts val="1200"/>
              </a:spcAft>
            </a:pPr>
            <a:r>
              <a:rPr lang="es-MX" sz="3000" dirty="0">
                <a:solidFill>
                  <a:schemeClr val="accent2">
                    <a:lumMod val="75000"/>
                  </a:schemeClr>
                </a:solidFill>
                <a:latin typeface="Bahnschrift" panose="020B0502040204020203" pitchFamily="34" charset="0"/>
              </a:rPr>
              <a:t>Identificar los elementos de la </a:t>
            </a:r>
            <a:r>
              <a:rPr lang="es-MX" sz="3000" b="1" dirty="0">
                <a:solidFill>
                  <a:schemeClr val="accent2">
                    <a:lumMod val="75000"/>
                  </a:schemeClr>
                </a:solidFill>
                <a:latin typeface="Bahnschrift" panose="020B0502040204020203" pitchFamily="34" charset="0"/>
              </a:rPr>
              <a:t>política pública </a:t>
            </a:r>
            <a:r>
              <a:rPr lang="es-MX" sz="3000" dirty="0">
                <a:solidFill>
                  <a:schemeClr val="accent2">
                    <a:lumMod val="75000"/>
                  </a:schemeClr>
                </a:solidFill>
                <a:latin typeface="Bahnschrift" panose="020B0502040204020203" pitchFamily="34" charset="0"/>
              </a:rPr>
              <a:t>que han limitado o favorecido el uso de ML, con el fin de hacer propuestas específicas que los fomenten. </a:t>
            </a:r>
          </a:p>
          <a:p>
            <a:pPr algn="just" fontAlgn="base">
              <a:spcAft>
                <a:spcPts val="1200"/>
              </a:spcAft>
            </a:pPr>
            <a:r>
              <a:rPr lang="es-MX" sz="3000" dirty="0">
                <a:solidFill>
                  <a:schemeClr val="accent2">
                    <a:lumMod val="75000"/>
                  </a:schemeClr>
                </a:solidFill>
                <a:latin typeface="Bahnschrift" panose="020B0502040204020203" pitchFamily="34" charset="0"/>
              </a:rPr>
              <a:t>Identificar redes con las que se puedan establecer </a:t>
            </a:r>
            <a:r>
              <a:rPr lang="es-MX" sz="3000" b="1" dirty="0">
                <a:solidFill>
                  <a:schemeClr val="accent2">
                    <a:lumMod val="75000"/>
                  </a:schemeClr>
                </a:solidFill>
                <a:latin typeface="Bahnschrift" panose="020B0502040204020203" pitchFamily="34" charset="0"/>
              </a:rPr>
              <a:t>alianzas estratégicas </a:t>
            </a:r>
            <a:r>
              <a:rPr lang="es-MX" sz="3000" dirty="0">
                <a:solidFill>
                  <a:schemeClr val="accent2">
                    <a:lumMod val="75000"/>
                  </a:schemeClr>
                </a:solidFill>
                <a:latin typeface="Bahnschrift" panose="020B0502040204020203" pitchFamily="34" charset="0"/>
              </a:rPr>
              <a:t>(universidades, gobiernos locales, organizaciones civiles o sociales) en el corto, mediano y largo plazo.</a:t>
            </a:r>
          </a:p>
          <a:p>
            <a:pPr algn="just" fontAlgn="base">
              <a:spcAft>
                <a:spcPts val="1200"/>
              </a:spcAft>
            </a:pPr>
            <a:r>
              <a:rPr lang="es-MX" sz="3000" dirty="0">
                <a:solidFill>
                  <a:schemeClr val="accent2">
                    <a:lumMod val="75000"/>
                  </a:schemeClr>
                </a:solidFill>
                <a:latin typeface="Bahnschrift" panose="020B0502040204020203" pitchFamily="34" charset="0"/>
              </a:rPr>
              <a:t>Incidir en los debates nacionales e internacionales rumbo a la COP 25 y eventos afines.</a:t>
            </a:r>
          </a:p>
        </p:txBody>
      </p:sp>
    </p:spTree>
    <p:extLst>
      <p:ext uri="{BB962C8B-B14F-4D97-AF65-F5344CB8AC3E}">
        <p14:creationId xmlns:p14="http://schemas.microsoft.com/office/powerpoint/2010/main" val="3865569244"/>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764704"/>
            <a:ext cx="9878888" cy="1066800"/>
          </a:xfrm>
        </p:spPr>
        <p:txBody>
          <a:bodyPr>
            <a:normAutofit fontScale="90000"/>
          </a:bodyPr>
          <a:lstStyle/>
          <a:p>
            <a:r>
              <a:rPr lang="es-MX" b="1" dirty="0">
                <a:latin typeface="Bahnschrift" panose="020B0502040204020203" pitchFamily="34" charset="0"/>
              </a:rPr>
              <a:t>¿A quién va dirigida? </a:t>
            </a:r>
            <a:r>
              <a:rPr lang="es-MX" sz="3600" b="1" dirty="0">
                <a:latin typeface="Bahnschrift" panose="020B0502040204020203" pitchFamily="34" charset="0"/>
              </a:rPr>
              <a:t>(Público objetivo</a:t>
            </a:r>
            <a:r>
              <a:rPr lang="es-MX" sz="3600" b="1" dirty="0" smtClean="0">
                <a:latin typeface="Bahnschrift" panose="020B0502040204020203" pitchFamily="34" charset="0"/>
              </a:rPr>
              <a:t>)</a:t>
            </a:r>
            <a:r>
              <a:rPr lang="es-MX" b="1" dirty="0" smtClean="0">
                <a:latin typeface="Bahnschrift" panose="020B0502040204020203" pitchFamily="34" charset="0"/>
              </a:rPr>
              <a:t/>
            </a:r>
            <a:br>
              <a:rPr lang="es-MX" b="1" dirty="0" smtClean="0">
                <a:latin typeface="Bahnschrift" panose="020B0502040204020203" pitchFamily="34" charset="0"/>
              </a:rPr>
            </a:br>
            <a:r>
              <a:rPr lang="es-MX" sz="3600" i="1" dirty="0">
                <a:latin typeface="Bahnschrift" panose="020B0502040204020203" pitchFamily="34" charset="0"/>
              </a:rPr>
              <a:t>En construcción</a:t>
            </a:r>
            <a:endParaRPr lang="es-MX" sz="3600" dirty="0">
              <a:latin typeface="Bahnschrift" panose="020B0502040204020203" pitchFamily="34" charset="0"/>
            </a:endParaRPr>
          </a:p>
        </p:txBody>
      </p:sp>
      <p:sp>
        <p:nvSpPr>
          <p:cNvPr id="3" name="2 Marcador de contenido"/>
          <p:cNvSpPr>
            <a:spLocks noGrp="1"/>
          </p:cNvSpPr>
          <p:nvPr>
            <p:ph idx="1"/>
          </p:nvPr>
        </p:nvSpPr>
        <p:spPr/>
        <p:txBody>
          <a:bodyPr>
            <a:normAutofit/>
          </a:bodyPr>
          <a:lstStyle/>
          <a:p>
            <a:pPr algn="just" fontAlgn="base">
              <a:lnSpc>
                <a:spcPct val="90000"/>
              </a:lnSpc>
              <a:spcAft>
                <a:spcPts val="1200"/>
              </a:spcAft>
            </a:pPr>
            <a:r>
              <a:rPr lang="es-MX" sz="2600" dirty="0">
                <a:solidFill>
                  <a:schemeClr val="accent2">
                    <a:lumMod val="75000"/>
                  </a:schemeClr>
                </a:solidFill>
                <a:latin typeface="Bahnschrift" panose="020B0502040204020203" pitchFamily="34" charset="0"/>
              </a:rPr>
              <a:t>Gobiernos locales</a:t>
            </a:r>
          </a:p>
          <a:p>
            <a:pPr algn="just" fontAlgn="base">
              <a:lnSpc>
                <a:spcPct val="90000"/>
              </a:lnSpc>
              <a:spcAft>
                <a:spcPts val="1200"/>
              </a:spcAft>
            </a:pPr>
            <a:r>
              <a:rPr lang="es-MX" sz="2600" dirty="0">
                <a:solidFill>
                  <a:schemeClr val="accent2">
                    <a:lumMod val="75000"/>
                  </a:schemeClr>
                </a:solidFill>
                <a:latin typeface="Bahnschrift" panose="020B0502040204020203" pitchFamily="34" charset="0"/>
              </a:rPr>
              <a:t>Organizaciones civiles</a:t>
            </a:r>
          </a:p>
          <a:p>
            <a:pPr algn="just" fontAlgn="base">
              <a:lnSpc>
                <a:spcPct val="90000"/>
              </a:lnSpc>
              <a:spcAft>
                <a:spcPts val="1200"/>
              </a:spcAft>
            </a:pPr>
            <a:r>
              <a:rPr lang="es-MX" sz="2600" dirty="0">
                <a:solidFill>
                  <a:schemeClr val="accent2">
                    <a:lumMod val="75000"/>
                  </a:schemeClr>
                </a:solidFill>
                <a:latin typeface="Bahnschrift" panose="020B0502040204020203" pitchFamily="34" charset="0"/>
              </a:rPr>
              <a:t>Organizaciones de base </a:t>
            </a:r>
          </a:p>
          <a:p>
            <a:pPr algn="just" fontAlgn="base">
              <a:lnSpc>
                <a:spcPct val="90000"/>
              </a:lnSpc>
              <a:spcAft>
                <a:spcPts val="1200"/>
              </a:spcAft>
            </a:pPr>
            <a:r>
              <a:rPr lang="es-MX" sz="2600" dirty="0">
                <a:solidFill>
                  <a:schemeClr val="accent2">
                    <a:lumMod val="75000"/>
                  </a:schemeClr>
                </a:solidFill>
                <a:latin typeface="Bahnschrift" panose="020B0502040204020203" pitchFamily="34" charset="0"/>
              </a:rPr>
              <a:t>Universidades</a:t>
            </a:r>
          </a:p>
          <a:p>
            <a:pPr algn="just" fontAlgn="base">
              <a:lnSpc>
                <a:spcPct val="90000"/>
              </a:lnSpc>
              <a:spcAft>
                <a:spcPts val="1200"/>
              </a:spcAft>
            </a:pPr>
            <a:r>
              <a:rPr lang="es-MX" sz="2600" dirty="0">
                <a:solidFill>
                  <a:schemeClr val="accent2">
                    <a:lumMod val="75000"/>
                  </a:schemeClr>
                </a:solidFill>
                <a:latin typeface="Bahnschrift" panose="020B0502040204020203" pitchFamily="34" charset="0"/>
              </a:rPr>
              <a:t>Público en general</a:t>
            </a:r>
          </a:p>
          <a:p>
            <a:pPr algn="just" fontAlgn="base">
              <a:lnSpc>
                <a:spcPct val="90000"/>
              </a:lnSpc>
              <a:spcAft>
                <a:spcPts val="1200"/>
              </a:spcAft>
            </a:pPr>
            <a:endParaRPr lang="es-MX" sz="2600" dirty="0">
              <a:solidFill>
                <a:schemeClr val="accent2">
                  <a:lumMod val="75000"/>
                </a:schemeClr>
              </a:solidFill>
              <a:latin typeface="Bahnschrift" panose="020B0502040204020203" pitchFamily="34" charset="0"/>
            </a:endParaRPr>
          </a:p>
        </p:txBody>
      </p:sp>
    </p:spTree>
    <p:extLst>
      <p:ext uri="{BB962C8B-B14F-4D97-AF65-F5344CB8AC3E}">
        <p14:creationId xmlns:p14="http://schemas.microsoft.com/office/powerpoint/2010/main" val="3976247898"/>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4445" y="463794"/>
            <a:ext cx="8229600" cy="1066800"/>
          </a:xfrm>
        </p:spPr>
        <p:txBody>
          <a:bodyPr>
            <a:normAutofit/>
          </a:bodyPr>
          <a:lstStyle/>
          <a:p>
            <a:r>
              <a:rPr lang="es-MX" sz="3600" b="1" dirty="0" smtClean="0">
                <a:latin typeface="Bahnschrift" panose="020B0502040204020203" pitchFamily="34" charset="0"/>
              </a:rPr>
              <a:t>Dimensiones de trabajo</a:t>
            </a:r>
            <a:endParaRPr lang="es-MX" sz="3600" b="1" dirty="0">
              <a:latin typeface="Bahnschrift" panose="020B0502040204020203" pitchFamily="34" charset="0"/>
            </a:endParaRPr>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46771" y="1672261"/>
            <a:ext cx="8098425" cy="4549819"/>
          </a:xfrm>
          <a:prstGeom prst="rect">
            <a:avLst/>
          </a:prstGeom>
          <a:ln>
            <a:noFill/>
          </a:ln>
          <a:effectLst>
            <a:outerShdw blurRad="190500" algn="tl" rotWithShape="0">
              <a:srgbClr val="000000">
                <a:alpha val="70000"/>
              </a:srgbClr>
            </a:outerShdw>
          </a:effectLst>
        </p:spPr>
      </p:pic>
      <p:sp>
        <p:nvSpPr>
          <p:cNvPr id="5" name="CuadroTexto 4"/>
          <p:cNvSpPr txBox="1"/>
          <p:nvPr/>
        </p:nvSpPr>
        <p:spPr>
          <a:xfrm>
            <a:off x="8414197" y="6222080"/>
            <a:ext cx="1821151" cy="369332"/>
          </a:xfrm>
          <a:prstGeom prst="rect">
            <a:avLst/>
          </a:prstGeom>
          <a:noFill/>
        </p:spPr>
        <p:txBody>
          <a:bodyPr wrap="square" rtlCol="0">
            <a:spAutoFit/>
          </a:bodyPr>
          <a:lstStyle/>
          <a:p>
            <a:pPr algn="r"/>
            <a:r>
              <a:rPr lang="es-MX" dirty="0" smtClean="0"/>
              <a:t>(Ortiz, E.)</a:t>
            </a:r>
            <a:endParaRPr lang="es-MX" dirty="0"/>
          </a:p>
        </p:txBody>
      </p:sp>
    </p:spTree>
    <p:extLst>
      <p:ext uri="{BB962C8B-B14F-4D97-AF65-F5344CB8AC3E}">
        <p14:creationId xmlns:p14="http://schemas.microsoft.com/office/powerpoint/2010/main" val="4006770368"/>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599" y="685083"/>
            <a:ext cx="8985161" cy="1066800"/>
          </a:xfrm>
        </p:spPr>
        <p:txBody>
          <a:bodyPr>
            <a:normAutofit/>
          </a:bodyPr>
          <a:lstStyle/>
          <a:p>
            <a:r>
              <a:rPr lang="es-MX" sz="3600" b="1" dirty="0" smtClean="0">
                <a:latin typeface="Bahnschrift" panose="020B0502040204020203" pitchFamily="34" charset="0"/>
              </a:rPr>
              <a:t>Retos de la dimensión socio-cultural</a:t>
            </a:r>
            <a:endParaRPr lang="es-MX" sz="3600" b="1" dirty="0">
              <a:latin typeface="Bahnschrift" panose="020B0502040204020203" pitchFamily="34" charset="0"/>
            </a:endParaRPr>
          </a:p>
        </p:txBody>
      </p:sp>
      <p:sp>
        <p:nvSpPr>
          <p:cNvPr id="3" name="2 Marcador de contenido"/>
          <p:cNvSpPr>
            <a:spLocks noGrp="1"/>
          </p:cNvSpPr>
          <p:nvPr>
            <p:ph idx="1"/>
          </p:nvPr>
        </p:nvSpPr>
        <p:spPr>
          <a:xfrm>
            <a:off x="609599" y="1863058"/>
            <a:ext cx="11264722" cy="4325112"/>
          </a:xfrm>
        </p:spPr>
        <p:txBody>
          <a:bodyPr>
            <a:normAutofit fontScale="92500" lnSpcReduction="20000"/>
          </a:bodyPr>
          <a:lstStyle/>
          <a:p>
            <a:pPr algn="just" fontAlgn="base">
              <a:lnSpc>
                <a:spcPct val="110000"/>
              </a:lnSpc>
              <a:spcAft>
                <a:spcPts val="1200"/>
              </a:spcAft>
            </a:pPr>
            <a:r>
              <a:rPr lang="es-MX" dirty="0">
                <a:solidFill>
                  <a:schemeClr val="accent2">
                    <a:lumMod val="75000"/>
                  </a:schemeClr>
                </a:solidFill>
                <a:latin typeface="Bahnschrift" panose="020B0502040204020203" pitchFamily="34" charset="0"/>
              </a:rPr>
              <a:t>Romper </a:t>
            </a:r>
            <a:r>
              <a:rPr lang="es-MX" dirty="0" smtClean="0">
                <a:solidFill>
                  <a:schemeClr val="accent2">
                    <a:lumMod val="75000"/>
                  </a:schemeClr>
                </a:solidFill>
                <a:latin typeface="Bahnschrift" panose="020B0502040204020203" pitchFamily="34" charset="0"/>
              </a:rPr>
              <a:t>la </a:t>
            </a:r>
            <a:r>
              <a:rPr lang="es-MX" b="1" dirty="0" smtClean="0">
                <a:solidFill>
                  <a:schemeClr val="accent2">
                    <a:lumMod val="75000"/>
                  </a:schemeClr>
                </a:solidFill>
                <a:latin typeface="Bahnschrift" panose="020B0502040204020203" pitchFamily="34" charset="0"/>
              </a:rPr>
              <a:t>percepción generalizada </a:t>
            </a:r>
            <a:r>
              <a:rPr lang="es-MX" dirty="0" smtClean="0">
                <a:solidFill>
                  <a:schemeClr val="accent2">
                    <a:lumMod val="75000"/>
                  </a:schemeClr>
                </a:solidFill>
                <a:latin typeface="Bahnschrift" panose="020B0502040204020203" pitchFamily="34" charset="0"/>
              </a:rPr>
              <a:t>alrededor </a:t>
            </a:r>
            <a:r>
              <a:rPr lang="es-MX" dirty="0">
                <a:solidFill>
                  <a:schemeClr val="accent2">
                    <a:lumMod val="75000"/>
                  </a:schemeClr>
                </a:solidFill>
                <a:latin typeface="Bahnschrift" panose="020B0502040204020203" pitchFamily="34" charset="0"/>
              </a:rPr>
              <a:t>de los materiales locales, tales como:</a:t>
            </a:r>
          </a:p>
          <a:p>
            <a:pPr marL="630936" lvl="2" indent="-256032" algn="just" fontAlgn="base">
              <a:lnSpc>
                <a:spcPct val="110000"/>
              </a:lnSpc>
              <a:spcAft>
                <a:spcPts val="1200"/>
              </a:spcAft>
              <a:buClr>
                <a:schemeClr val="accent3"/>
              </a:buClr>
              <a:buFont typeface="Georgia"/>
              <a:buChar char="•"/>
            </a:pPr>
            <a:r>
              <a:rPr lang="es-MX" dirty="0">
                <a:solidFill>
                  <a:srgbClr val="00B050"/>
                </a:solidFill>
                <a:latin typeface="Bahnschrift" panose="020B0502040204020203" pitchFamily="34" charset="0"/>
              </a:rPr>
              <a:t>Asociarlos con la marginación y la pobreza, considerar que son antihigiénicos, incómodos y poco estéticos.</a:t>
            </a:r>
          </a:p>
          <a:p>
            <a:pPr marL="630936" lvl="2" indent="-256032" algn="just" fontAlgn="base">
              <a:lnSpc>
                <a:spcPct val="110000"/>
              </a:lnSpc>
              <a:spcAft>
                <a:spcPts val="1200"/>
              </a:spcAft>
              <a:buClr>
                <a:schemeClr val="accent3"/>
              </a:buClr>
              <a:buFont typeface="Georgia"/>
              <a:buChar char="•"/>
            </a:pPr>
            <a:r>
              <a:rPr lang="es-MX" dirty="0">
                <a:solidFill>
                  <a:srgbClr val="00B050"/>
                </a:solidFill>
                <a:latin typeface="Bahnschrift" panose="020B0502040204020203" pitchFamily="34" charset="0"/>
              </a:rPr>
              <a:t>Pensar que son inseguros, poco duraderos y de rápido deterioro.</a:t>
            </a:r>
          </a:p>
          <a:p>
            <a:pPr algn="just" fontAlgn="base">
              <a:lnSpc>
                <a:spcPct val="110000"/>
              </a:lnSpc>
              <a:spcAft>
                <a:spcPts val="1200"/>
              </a:spcAft>
            </a:pPr>
            <a:r>
              <a:rPr lang="es-MX" dirty="0" smtClean="0">
                <a:solidFill>
                  <a:schemeClr val="accent2">
                    <a:lumMod val="75000"/>
                  </a:schemeClr>
                </a:solidFill>
                <a:latin typeface="Bahnschrift" panose="020B0502040204020203" pitchFamily="34" charset="0"/>
              </a:rPr>
              <a:t>Explicar </a:t>
            </a:r>
            <a:r>
              <a:rPr lang="es-MX" dirty="0">
                <a:solidFill>
                  <a:schemeClr val="accent2">
                    <a:lumMod val="75000"/>
                  </a:schemeClr>
                </a:solidFill>
                <a:latin typeface="Bahnschrift" panose="020B0502040204020203" pitchFamily="34" charset="0"/>
              </a:rPr>
              <a:t>cómo estos sistemas constructivos </a:t>
            </a:r>
            <a:r>
              <a:rPr lang="es-MX" dirty="0" smtClean="0">
                <a:solidFill>
                  <a:schemeClr val="accent2">
                    <a:lumMod val="75000"/>
                  </a:schemeClr>
                </a:solidFill>
                <a:latin typeface="Bahnschrift" panose="020B0502040204020203" pitchFamily="34" charset="0"/>
              </a:rPr>
              <a:t>tradicionales y materiales locales permiten </a:t>
            </a:r>
            <a:r>
              <a:rPr lang="es-MX" dirty="0">
                <a:solidFill>
                  <a:schemeClr val="accent2">
                    <a:lumMod val="75000"/>
                  </a:schemeClr>
                </a:solidFill>
                <a:latin typeface="Bahnschrift" panose="020B0502040204020203" pitchFamily="34" charset="0"/>
              </a:rPr>
              <a:t>la </a:t>
            </a:r>
            <a:r>
              <a:rPr lang="es-MX" b="1" dirty="0">
                <a:solidFill>
                  <a:schemeClr val="accent2">
                    <a:lumMod val="75000"/>
                  </a:schemeClr>
                </a:solidFill>
                <a:latin typeface="Bahnschrift" panose="020B0502040204020203" pitchFamily="34" charset="0"/>
              </a:rPr>
              <a:t>participación colectiva y preservan la cultura</a:t>
            </a:r>
            <a:r>
              <a:rPr lang="es-MX" dirty="0">
                <a:solidFill>
                  <a:schemeClr val="accent2">
                    <a:lumMod val="75000"/>
                  </a:schemeClr>
                </a:solidFill>
                <a:latin typeface="Bahnschrift" panose="020B0502040204020203" pitchFamily="34" charset="0"/>
              </a:rPr>
              <a:t>.</a:t>
            </a:r>
          </a:p>
          <a:p>
            <a:pPr algn="just" fontAlgn="base">
              <a:lnSpc>
                <a:spcPct val="110000"/>
              </a:lnSpc>
              <a:spcAft>
                <a:spcPts val="1200"/>
              </a:spcAft>
            </a:pPr>
            <a:r>
              <a:rPr lang="es-MX" dirty="0">
                <a:solidFill>
                  <a:schemeClr val="accent2">
                    <a:lumMod val="75000"/>
                  </a:schemeClr>
                </a:solidFill>
                <a:latin typeface="Bahnschrift" panose="020B0502040204020203" pitchFamily="34" charset="0"/>
              </a:rPr>
              <a:t>Compartir experiencias de viviendas y/o espacios construidos con </a:t>
            </a:r>
            <a:r>
              <a:rPr lang="es-MX" dirty="0" smtClean="0">
                <a:solidFill>
                  <a:schemeClr val="accent2">
                    <a:lumMod val="75000"/>
                  </a:schemeClr>
                </a:solidFill>
                <a:latin typeface="Bahnschrift" panose="020B0502040204020203" pitchFamily="34" charset="0"/>
              </a:rPr>
              <a:t>ML, </a:t>
            </a:r>
            <a:r>
              <a:rPr lang="es-MX" dirty="0">
                <a:solidFill>
                  <a:schemeClr val="accent2">
                    <a:lumMod val="75000"/>
                  </a:schemeClr>
                </a:solidFill>
                <a:latin typeface="Bahnschrift" panose="020B0502040204020203" pitchFamily="34" charset="0"/>
              </a:rPr>
              <a:t>a través de </a:t>
            </a:r>
            <a:r>
              <a:rPr lang="es-MX" b="1" dirty="0">
                <a:solidFill>
                  <a:schemeClr val="accent2">
                    <a:lumMod val="75000"/>
                  </a:schemeClr>
                </a:solidFill>
                <a:latin typeface="Bahnschrift" panose="020B0502040204020203" pitchFamily="34" charset="0"/>
              </a:rPr>
              <a:t>testimonios</a:t>
            </a:r>
            <a:r>
              <a:rPr lang="es-MX" dirty="0">
                <a:solidFill>
                  <a:schemeClr val="accent2">
                    <a:lumMod val="75000"/>
                  </a:schemeClr>
                </a:solidFill>
                <a:latin typeface="Bahnschrift" panose="020B0502040204020203" pitchFamily="34" charset="0"/>
              </a:rPr>
              <a:t>.</a:t>
            </a:r>
          </a:p>
          <a:p>
            <a:endParaRPr lang="es-MX" dirty="0"/>
          </a:p>
        </p:txBody>
      </p:sp>
    </p:spTree>
    <p:extLst>
      <p:ext uri="{BB962C8B-B14F-4D97-AF65-F5344CB8AC3E}">
        <p14:creationId xmlns:p14="http://schemas.microsoft.com/office/powerpoint/2010/main" val="719628509"/>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599" y="685083"/>
            <a:ext cx="9513195" cy="1066800"/>
          </a:xfrm>
        </p:spPr>
        <p:txBody>
          <a:bodyPr>
            <a:normAutofit/>
          </a:bodyPr>
          <a:lstStyle/>
          <a:p>
            <a:r>
              <a:rPr lang="es-MX" sz="3600" b="1" dirty="0" smtClean="0">
                <a:latin typeface="Bahnschrift" panose="020B0502040204020203" pitchFamily="34" charset="0"/>
              </a:rPr>
              <a:t>Retos de la dimensión económica</a:t>
            </a:r>
            <a:endParaRPr lang="es-MX" sz="3600" b="1" dirty="0">
              <a:latin typeface="Bahnschrift" panose="020B0502040204020203" pitchFamily="34" charset="0"/>
            </a:endParaRPr>
          </a:p>
        </p:txBody>
      </p:sp>
      <p:sp>
        <p:nvSpPr>
          <p:cNvPr id="4" name="2 Marcador de contenido"/>
          <p:cNvSpPr txBox="1">
            <a:spLocks/>
          </p:cNvSpPr>
          <p:nvPr/>
        </p:nvSpPr>
        <p:spPr>
          <a:xfrm>
            <a:off x="609599" y="1751883"/>
            <a:ext cx="10972800" cy="4668463"/>
          </a:xfrm>
          <a:prstGeom prst="rect">
            <a:avLst/>
          </a:prstGeom>
        </p:spPr>
        <p:txBody>
          <a:bodyPr vert="horz">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just" fontAlgn="base">
              <a:spcAft>
                <a:spcPts val="1200"/>
              </a:spcAft>
            </a:pPr>
            <a:r>
              <a:rPr lang="es-MX" sz="2000" dirty="0">
                <a:solidFill>
                  <a:schemeClr val="accent2">
                    <a:lumMod val="75000"/>
                  </a:schemeClr>
                </a:solidFill>
                <a:latin typeface="Bahnschrift" panose="020B0502040204020203" pitchFamily="34" charset="0"/>
              </a:rPr>
              <a:t>Reflexionar sobre el </a:t>
            </a:r>
            <a:r>
              <a:rPr lang="es-MX" sz="2000" b="1" dirty="0">
                <a:solidFill>
                  <a:schemeClr val="accent2">
                    <a:lumMod val="75000"/>
                  </a:schemeClr>
                </a:solidFill>
                <a:latin typeface="Bahnschrift" panose="020B0502040204020203" pitchFamily="34" charset="0"/>
              </a:rPr>
              <a:t>costo-beneficio </a:t>
            </a:r>
            <a:r>
              <a:rPr lang="es-MX" sz="2000" dirty="0">
                <a:solidFill>
                  <a:schemeClr val="accent2">
                    <a:lumMod val="75000"/>
                  </a:schemeClr>
                </a:solidFill>
                <a:latin typeface="Bahnschrift" panose="020B0502040204020203" pitchFamily="34" charset="0"/>
              </a:rPr>
              <a:t>de estas construcciones, y cómo pueden abonar al desarrollo de la economía de la localidad por el uso de mano de obra local  y la adquisición de materiales en la comunidad.</a:t>
            </a:r>
          </a:p>
          <a:p>
            <a:pPr algn="just" fontAlgn="base">
              <a:spcAft>
                <a:spcPts val="1200"/>
              </a:spcAft>
            </a:pPr>
            <a:r>
              <a:rPr lang="es-MX" sz="2000" dirty="0">
                <a:solidFill>
                  <a:schemeClr val="accent2">
                    <a:lumMod val="75000"/>
                  </a:schemeClr>
                </a:solidFill>
                <a:latin typeface="Bahnschrift" panose="020B0502040204020203" pitchFamily="34" charset="0"/>
              </a:rPr>
              <a:t>Demostrar que es posible utilizar materiales que existen en la localidad o en los mismos predios como un </a:t>
            </a:r>
            <a:r>
              <a:rPr lang="es-MX" sz="2000" b="1" dirty="0">
                <a:solidFill>
                  <a:schemeClr val="accent2">
                    <a:lumMod val="75000"/>
                  </a:schemeClr>
                </a:solidFill>
                <a:latin typeface="Bahnschrift" panose="020B0502040204020203" pitchFamily="34" charset="0"/>
              </a:rPr>
              <a:t>aporte complementario de las familias </a:t>
            </a:r>
            <a:r>
              <a:rPr lang="es-MX" sz="2000" dirty="0">
                <a:solidFill>
                  <a:schemeClr val="accent2">
                    <a:lumMod val="75000"/>
                  </a:schemeClr>
                </a:solidFill>
                <a:latin typeface="Bahnschrift" panose="020B0502040204020203" pitchFamily="34" charset="0"/>
              </a:rPr>
              <a:t>a otros recursos externos (públicos o privados). </a:t>
            </a:r>
          </a:p>
          <a:p>
            <a:pPr algn="just" fontAlgn="base">
              <a:spcAft>
                <a:spcPts val="1200"/>
              </a:spcAft>
            </a:pPr>
            <a:r>
              <a:rPr lang="es-MX" sz="2000" dirty="0" smtClean="0">
                <a:solidFill>
                  <a:schemeClr val="accent2">
                    <a:lumMod val="75000"/>
                  </a:schemeClr>
                </a:solidFill>
                <a:latin typeface="Bahnschrift" panose="020B0502040204020203" pitchFamily="34" charset="0"/>
              </a:rPr>
              <a:t>Explicar que es posible detonar </a:t>
            </a:r>
            <a:r>
              <a:rPr lang="es-MX" sz="2000" dirty="0">
                <a:solidFill>
                  <a:schemeClr val="accent2">
                    <a:lumMod val="75000"/>
                  </a:schemeClr>
                </a:solidFill>
                <a:latin typeface="Bahnschrift" panose="020B0502040204020203" pitchFamily="34" charset="0"/>
              </a:rPr>
              <a:t>la </a:t>
            </a:r>
            <a:r>
              <a:rPr lang="es-MX" sz="2000" b="1" dirty="0">
                <a:solidFill>
                  <a:schemeClr val="accent2">
                    <a:lumMod val="75000"/>
                  </a:schemeClr>
                </a:solidFill>
                <a:latin typeface="Bahnschrift" panose="020B0502040204020203" pitchFamily="34" charset="0"/>
              </a:rPr>
              <a:t>autonomía de los pobladores </a:t>
            </a:r>
            <a:r>
              <a:rPr lang="es-MX" sz="2000" dirty="0">
                <a:solidFill>
                  <a:schemeClr val="accent2">
                    <a:lumMod val="75000"/>
                  </a:schemeClr>
                </a:solidFill>
                <a:latin typeface="Bahnschrift" panose="020B0502040204020203" pitchFamily="34" charset="0"/>
              </a:rPr>
              <a:t>en la autoproducción de su hábitat a partir del uso de ML.</a:t>
            </a:r>
          </a:p>
          <a:p>
            <a:pPr algn="just" fontAlgn="base">
              <a:spcAft>
                <a:spcPts val="1200"/>
              </a:spcAft>
            </a:pPr>
            <a:r>
              <a:rPr lang="es-MX" sz="2000" dirty="0" smtClean="0">
                <a:solidFill>
                  <a:schemeClr val="accent2">
                    <a:lumMod val="75000"/>
                  </a:schemeClr>
                </a:solidFill>
                <a:latin typeface="Bahnschrift" panose="020B0502040204020203" pitchFamily="34" charset="0"/>
              </a:rPr>
              <a:t>Concientizar sobre el hecho de que la incorporación </a:t>
            </a:r>
            <a:r>
              <a:rPr lang="es-MX" sz="2000" b="1" dirty="0">
                <a:solidFill>
                  <a:schemeClr val="accent2">
                    <a:lumMod val="75000"/>
                  </a:schemeClr>
                </a:solidFill>
                <a:latin typeface="Bahnschrift" panose="020B0502040204020203" pitchFamily="34" charset="0"/>
              </a:rPr>
              <a:t>de técnicas constructivas tradicionales </a:t>
            </a:r>
            <a:r>
              <a:rPr lang="es-MX" sz="2000" dirty="0">
                <a:solidFill>
                  <a:schemeClr val="accent2">
                    <a:lumMod val="75000"/>
                  </a:schemeClr>
                </a:solidFill>
                <a:latin typeface="Bahnschrift" panose="020B0502040204020203" pitchFamily="34" charset="0"/>
              </a:rPr>
              <a:t>permite la recuperación de lo </a:t>
            </a:r>
            <a:r>
              <a:rPr lang="es-MX" sz="2000" b="1" dirty="0">
                <a:solidFill>
                  <a:schemeClr val="accent2">
                    <a:lumMod val="75000"/>
                  </a:schemeClr>
                </a:solidFill>
                <a:latin typeface="Bahnschrift" panose="020B0502040204020203" pitchFamily="34" charset="0"/>
              </a:rPr>
              <a:t>oficios tradicionales</a:t>
            </a:r>
            <a:r>
              <a:rPr lang="es-MX" sz="2000" dirty="0">
                <a:solidFill>
                  <a:schemeClr val="accent2">
                    <a:lumMod val="75000"/>
                  </a:schemeClr>
                </a:solidFill>
                <a:latin typeface="Bahnschrift" panose="020B0502040204020203" pitchFamily="34" charset="0"/>
              </a:rPr>
              <a:t> vinculados a las </a:t>
            </a:r>
            <a:r>
              <a:rPr lang="es-MX" sz="2000" b="1" dirty="0">
                <a:solidFill>
                  <a:schemeClr val="accent2">
                    <a:lumMod val="75000"/>
                  </a:schemeClr>
                </a:solidFill>
                <a:latin typeface="Bahnschrift" panose="020B0502040204020203" pitchFamily="34" charset="0"/>
              </a:rPr>
              <a:t>cadenas productivas y constructivas </a:t>
            </a:r>
            <a:r>
              <a:rPr lang="es-MX" sz="2000" dirty="0">
                <a:solidFill>
                  <a:schemeClr val="accent2">
                    <a:lumMod val="75000"/>
                  </a:schemeClr>
                </a:solidFill>
                <a:latin typeface="Bahnschrift" panose="020B0502040204020203" pitchFamily="34" charset="0"/>
              </a:rPr>
              <a:t>de las edificaciones activando así la economía de la localidad.</a:t>
            </a:r>
          </a:p>
        </p:txBody>
      </p:sp>
    </p:spTree>
    <p:extLst>
      <p:ext uri="{BB962C8B-B14F-4D97-AF65-F5344CB8AC3E}">
        <p14:creationId xmlns:p14="http://schemas.microsoft.com/office/powerpoint/2010/main" val="2213759254"/>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599" y="685083"/>
            <a:ext cx="9513195" cy="1066800"/>
          </a:xfrm>
        </p:spPr>
        <p:txBody>
          <a:bodyPr>
            <a:normAutofit/>
          </a:bodyPr>
          <a:lstStyle/>
          <a:p>
            <a:r>
              <a:rPr lang="es-MX" sz="3600" b="1" dirty="0" smtClean="0">
                <a:latin typeface="Bahnschrift" panose="020B0502040204020203" pitchFamily="34" charset="0"/>
              </a:rPr>
              <a:t>Retos de la dimensión físico-ambiental</a:t>
            </a:r>
            <a:endParaRPr lang="es-MX" sz="3600" b="1" dirty="0">
              <a:latin typeface="Bahnschrift" panose="020B0502040204020203" pitchFamily="34" charset="0"/>
            </a:endParaRPr>
          </a:p>
        </p:txBody>
      </p:sp>
      <p:sp>
        <p:nvSpPr>
          <p:cNvPr id="3" name="2 Marcador de contenido"/>
          <p:cNvSpPr>
            <a:spLocks noGrp="1"/>
          </p:cNvSpPr>
          <p:nvPr>
            <p:ph idx="1"/>
          </p:nvPr>
        </p:nvSpPr>
        <p:spPr>
          <a:xfrm>
            <a:off x="609598" y="1584459"/>
            <a:ext cx="11582402" cy="4507248"/>
          </a:xfrm>
        </p:spPr>
        <p:txBody>
          <a:bodyPr>
            <a:noAutofit/>
          </a:bodyPr>
          <a:lstStyle/>
          <a:p>
            <a:pPr algn="just" fontAlgn="base">
              <a:lnSpc>
                <a:spcPct val="120000"/>
              </a:lnSpc>
              <a:spcAft>
                <a:spcPts val="600"/>
              </a:spcAft>
            </a:pPr>
            <a:r>
              <a:rPr lang="es-MX" sz="1600" dirty="0" smtClean="0">
                <a:solidFill>
                  <a:schemeClr val="accent2">
                    <a:lumMod val="75000"/>
                  </a:schemeClr>
                </a:solidFill>
                <a:latin typeface="Bahnschrift" panose="020B0502040204020203" pitchFamily="34" charset="0"/>
              </a:rPr>
              <a:t>Argumentar que en </a:t>
            </a:r>
            <a:r>
              <a:rPr lang="es-MX" sz="1600" dirty="0">
                <a:solidFill>
                  <a:schemeClr val="accent2">
                    <a:lumMod val="75000"/>
                  </a:schemeClr>
                </a:solidFill>
                <a:latin typeface="Bahnschrift" panose="020B0502040204020203" pitchFamily="34" charset="0"/>
              </a:rPr>
              <a:t>conjunto los materiales locales, la sabiduría popular constructiva y el asesoramiento técnico adecuado pueden garantizar </a:t>
            </a:r>
            <a:r>
              <a:rPr lang="es-MX" sz="1600" b="1" dirty="0">
                <a:solidFill>
                  <a:schemeClr val="accent2">
                    <a:lumMod val="75000"/>
                  </a:schemeClr>
                </a:solidFill>
                <a:latin typeface="Bahnschrift" panose="020B0502040204020203" pitchFamily="34" charset="0"/>
              </a:rPr>
              <a:t>la seguridad estructural</a:t>
            </a:r>
            <a:r>
              <a:rPr lang="es-MX" sz="1600" dirty="0">
                <a:solidFill>
                  <a:schemeClr val="accent2">
                    <a:lumMod val="75000"/>
                  </a:schemeClr>
                </a:solidFill>
                <a:latin typeface="Bahnschrift" panose="020B0502040204020203" pitchFamily="34" charset="0"/>
              </a:rPr>
              <a:t>. </a:t>
            </a:r>
          </a:p>
          <a:p>
            <a:pPr algn="just" fontAlgn="base">
              <a:lnSpc>
                <a:spcPct val="120000"/>
              </a:lnSpc>
              <a:spcAft>
                <a:spcPts val="600"/>
              </a:spcAft>
            </a:pPr>
            <a:r>
              <a:rPr lang="es-MX" sz="1600" dirty="0" smtClean="0">
                <a:solidFill>
                  <a:schemeClr val="accent2">
                    <a:lumMod val="75000"/>
                  </a:schemeClr>
                </a:solidFill>
                <a:latin typeface="Bahnschrift" panose="020B0502040204020203" pitchFamily="34" charset="0"/>
              </a:rPr>
              <a:t>Evidenciar que </a:t>
            </a:r>
            <a:r>
              <a:rPr lang="es-MX" sz="1600" b="1" dirty="0" smtClean="0">
                <a:solidFill>
                  <a:schemeClr val="accent2">
                    <a:lumMod val="75000"/>
                  </a:schemeClr>
                </a:solidFill>
                <a:latin typeface="Bahnschrift" panose="020B0502040204020203" pitchFamily="34" charset="0"/>
              </a:rPr>
              <a:t>la </a:t>
            </a:r>
            <a:r>
              <a:rPr lang="es-MX" sz="1600" b="1" dirty="0">
                <a:solidFill>
                  <a:schemeClr val="accent2">
                    <a:lumMod val="75000"/>
                  </a:schemeClr>
                </a:solidFill>
                <a:latin typeface="Bahnschrift" panose="020B0502040204020203" pitchFamily="34" charset="0"/>
              </a:rPr>
              <a:t>durabilidad </a:t>
            </a:r>
            <a:r>
              <a:rPr lang="es-MX" sz="1600" dirty="0">
                <a:solidFill>
                  <a:schemeClr val="accent2">
                    <a:lumMod val="75000"/>
                  </a:schemeClr>
                </a:solidFill>
                <a:latin typeface="Bahnschrift" panose="020B0502040204020203" pitchFamily="34" charset="0"/>
              </a:rPr>
              <a:t>de las edificaciones se puede prolongar con un </a:t>
            </a:r>
            <a:r>
              <a:rPr lang="es-MX" sz="1600" b="1" dirty="0">
                <a:solidFill>
                  <a:schemeClr val="accent2">
                    <a:lumMod val="75000"/>
                  </a:schemeClr>
                </a:solidFill>
                <a:latin typeface="Bahnschrift" panose="020B0502040204020203" pitchFamily="34" charset="0"/>
              </a:rPr>
              <a:t>adecuado </a:t>
            </a:r>
            <a:r>
              <a:rPr lang="es-MX" sz="1600" b="1" dirty="0" smtClean="0">
                <a:solidFill>
                  <a:schemeClr val="accent2">
                    <a:lumMod val="75000"/>
                  </a:schemeClr>
                </a:solidFill>
                <a:latin typeface="Bahnschrift" panose="020B0502040204020203" pitchFamily="34" charset="0"/>
              </a:rPr>
              <a:t>mantenimiento</a:t>
            </a:r>
            <a:r>
              <a:rPr lang="es-MX" sz="1600" dirty="0" smtClean="0">
                <a:solidFill>
                  <a:schemeClr val="accent2">
                    <a:lumMod val="75000"/>
                  </a:schemeClr>
                </a:solidFill>
                <a:latin typeface="Bahnschrift" panose="020B0502040204020203" pitchFamily="34" charset="0"/>
              </a:rPr>
              <a:t>, el cual puede </a:t>
            </a:r>
            <a:r>
              <a:rPr lang="es-MX" sz="1600" dirty="0">
                <a:solidFill>
                  <a:schemeClr val="accent2">
                    <a:lumMod val="75000"/>
                  </a:schemeClr>
                </a:solidFill>
                <a:latin typeface="Bahnschrift" panose="020B0502040204020203" pitchFamily="34" charset="0"/>
              </a:rPr>
              <a:t>ser realizado por los propios usuarios si se tienen a la mano los materiales necesarios y si se conocen las técnicas apropiadas.</a:t>
            </a:r>
          </a:p>
          <a:p>
            <a:pPr algn="just" fontAlgn="base">
              <a:lnSpc>
                <a:spcPct val="120000"/>
              </a:lnSpc>
              <a:spcAft>
                <a:spcPts val="600"/>
              </a:spcAft>
            </a:pPr>
            <a:r>
              <a:rPr lang="es-MX" sz="1600" dirty="0" smtClean="0">
                <a:solidFill>
                  <a:schemeClr val="accent2">
                    <a:lumMod val="75000"/>
                  </a:schemeClr>
                </a:solidFill>
                <a:latin typeface="Bahnschrift" panose="020B0502040204020203" pitchFamily="34" charset="0"/>
              </a:rPr>
              <a:t>Demostrar que la </a:t>
            </a:r>
            <a:r>
              <a:rPr lang="es-MX" sz="1600" b="1" dirty="0">
                <a:solidFill>
                  <a:schemeClr val="accent2">
                    <a:lumMod val="75000"/>
                  </a:schemeClr>
                </a:solidFill>
                <a:latin typeface="Bahnschrift" panose="020B0502040204020203" pitchFamily="34" charset="0"/>
              </a:rPr>
              <a:t>huella ecológica</a:t>
            </a:r>
            <a:r>
              <a:rPr lang="es-MX" sz="1600" dirty="0">
                <a:solidFill>
                  <a:schemeClr val="accent2">
                    <a:lumMod val="75000"/>
                  </a:schemeClr>
                </a:solidFill>
                <a:latin typeface="Bahnschrift" panose="020B0502040204020203" pitchFamily="34" charset="0"/>
              </a:rPr>
              <a:t> (emisiones de CO</a:t>
            </a:r>
            <a:r>
              <a:rPr lang="es-MX" sz="1600" baseline="-25000" dirty="0">
                <a:solidFill>
                  <a:schemeClr val="accent2">
                    <a:lumMod val="75000"/>
                  </a:schemeClr>
                </a:solidFill>
                <a:latin typeface="Bahnschrift" panose="020B0502040204020203" pitchFamily="34" charset="0"/>
              </a:rPr>
              <a:t>2</a:t>
            </a:r>
            <a:r>
              <a:rPr lang="es-MX" sz="1600" dirty="0">
                <a:solidFill>
                  <a:schemeClr val="accent2">
                    <a:lumMod val="75000"/>
                  </a:schemeClr>
                </a:solidFill>
                <a:latin typeface="Bahnschrift" panose="020B0502040204020203" pitchFamily="34" charset="0"/>
              </a:rPr>
              <a:t>, entre otros) de una edificación hecha con ML en términos de </a:t>
            </a:r>
            <a:r>
              <a:rPr lang="es-MX" sz="1600" b="1" dirty="0">
                <a:solidFill>
                  <a:schemeClr val="accent2">
                    <a:lumMod val="75000"/>
                  </a:schemeClr>
                </a:solidFill>
                <a:latin typeface="Bahnschrift" panose="020B0502040204020203" pitchFamily="34" charset="0"/>
              </a:rPr>
              <a:t>producción, transportación y disposición </a:t>
            </a:r>
            <a:r>
              <a:rPr lang="es-MX" sz="1600" dirty="0">
                <a:solidFill>
                  <a:schemeClr val="accent2">
                    <a:lumMod val="75000"/>
                  </a:schemeClr>
                </a:solidFill>
                <a:latin typeface="Bahnschrift" panose="020B0502040204020203" pitchFamily="34" charset="0"/>
              </a:rPr>
              <a:t>final de los materiales, es baja. </a:t>
            </a:r>
            <a:endParaRPr lang="es-MX" sz="1600" dirty="0" smtClean="0">
              <a:solidFill>
                <a:schemeClr val="accent2">
                  <a:lumMod val="75000"/>
                </a:schemeClr>
              </a:solidFill>
              <a:latin typeface="Bahnschrift" panose="020B0502040204020203" pitchFamily="34" charset="0"/>
            </a:endParaRPr>
          </a:p>
          <a:p>
            <a:pPr algn="just" fontAlgn="base">
              <a:lnSpc>
                <a:spcPct val="120000"/>
              </a:lnSpc>
              <a:spcAft>
                <a:spcPts val="600"/>
              </a:spcAft>
            </a:pPr>
            <a:r>
              <a:rPr lang="es-MX" sz="1600" dirty="0">
                <a:solidFill>
                  <a:schemeClr val="accent2">
                    <a:lumMod val="75000"/>
                  </a:schemeClr>
                </a:solidFill>
                <a:latin typeface="Bahnschrift" panose="020B0502040204020203" pitchFamily="34" charset="0"/>
              </a:rPr>
              <a:t>Generar información del </a:t>
            </a:r>
            <a:r>
              <a:rPr lang="es-MX" sz="1600" dirty="0">
                <a:solidFill>
                  <a:srgbClr val="6EAA2E"/>
                </a:solidFill>
                <a:latin typeface="Bahnschrift" panose="020B0502040204020203" pitchFamily="34" charset="0"/>
              </a:rPr>
              <a:t>daño que hacen </a:t>
            </a:r>
            <a:r>
              <a:rPr lang="es-MX" sz="1600" dirty="0">
                <a:solidFill>
                  <a:schemeClr val="accent2">
                    <a:lumMod val="75000"/>
                  </a:schemeClr>
                </a:solidFill>
                <a:latin typeface="Bahnschrift" panose="020B0502040204020203" pitchFamily="34" charset="0"/>
              </a:rPr>
              <a:t>los sistemas constructivos contemporáneos/industrializados y sus desventajas en distintos rubros (económico, socio-cultural y físico-ambiental)</a:t>
            </a:r>
            <a:r>
              <a:rPr lang="es-MX" sz="1600" dirty="0" smtClean="0">
                <a:solidFill>
                  <a:schemeClr val="accent2">
                    <a:lumMod val="75000"/>
                  </a:schemeClr>
                </a:solidFill>
                <a:latin typeface="Bahnschrift" panose="020B0502040204020203" pitchFamily="34" charset="0"/>
              </a:rPr>
              <a:t>.</a:t>
            </a:r>
            <a:endParaRPr lang="es-MX" sz="1600" dirty="0">
              <a:solidFill>
                <a:schemeClr val="accent2">
                  <a:lumMod val="75000"/>
                </a:schemeClr>
              </a:solidFill>
              <a:latin typeface="Bahnschrift" panose="020B0502040204020203" pitchFamily="34" charset="0"/>
            </a:endParaRPr>
          </a:p>
          <a:p>
            <a:pPr algn="just" fontAlgn="base">
              <a:lnSpc>
                <a:spcPct val="120000"/>
              </a:lnSpc>
              <a:spcAft>
                <a:spcPts val="600"/>
              </a:spcAft>
            </a:pPr>
            <a:r>
              <a:rPr lang="es-MX" sz="1600" dirty="0" smtClean="0">
                <a:solidFill>
                  <a:schemeClr val="accent2">
                    <a:lumMod val="75000"/>
                  </a:schemeClr>
                </a:solidFill>
                <a:latin typeface="Bahnschrift" panose="020B0502040204020203" pitchFamily="34" charset="0"/>
              </a:rPr>
              <a:t>Por lo general, los ML tienen </a:t>
            </a:r>
            <a:r>
              <a:rPr lang="es-MX" sz="1600" b="1" dirty="0">
                <a:solidFill>
                  <a:schemeClr val="accent2">
                    <a:lumMod val="75000"/>
                  </a:schemeClr>
                </a:solidFill>
                <a:latin typeface="Bahnschrift" panose="020B0502040204020203" pitchFamily="34" charset="0"/>
              </a:rPr>
              <a:t>ventajas</a:t>
            </a:r>
            <a:r>
              <a:rPr lang="es-MX" sz="1600" dirty="0">
                <a:solidFill>
                  <a:schemeClr val="accent2">
                    <a:lumMod val="75000"/>
                  </a:schemeClr>
                </a:solidFill>
                <a:latin typeface="Bahnschrift" panose="020B0502040204020203" pitchFamily="34" charset="0"/>
              </a:rPr>
              <a:t> </a:t>
            </a:r>
            <a:r>
              <a:rPr lang="es-MX" sz="1600" dirty="0" smtClean="0">
                <a:solidFill>
                  <a:schemeClr val="accent2">
                    <a:lumMod val="75000"/>
                  </a:schemeClr>
                </a:solidFill>
                <a:latin typeface="Bahnschrift" panose="020B0502040204020203" pitchFamily="34" charset="0"/>
              </a:rPr>
              <a:t>considerables en </a:t>
            </a:r>
            <a:r>
              <a:rPr lang="es-MX" sz="1600" dirty="0">
                <a:solidFill>
                  <a:schemeClr val="accent2">
                    <a:lumMod val="75000"/>
                  </a:schemeClr>
                </a:solidFill>
                <a:latin typeface="Bahnschrift" panose="020B0502040204020203" pitchFamily="34" charset="0"/>
              </a:rPr>
              <a:t>cuestiones de </a:t>
            </a:r>
            <a:r>
              <a:rPr lang="es-MX" sz="1600" b="1" dirty="0">
                <a:solidFill>
                  <a:schemeClr val="accent2">
                    <a:lumMod val="75000"/>
                  </a:schemeClr>
                </a:solidFill>
                <a:latin typeface="Bahnschrift" panose="020B0502040204020203" pitchFamily="34" charset="0"/>
              </a:rPr>
              <a:t>habitabilidad,</a:t>
            </a:r>
            <a:r>
              <a:rPr lang="es-MX" sz="1600" dirty="0">
                <a:solidFill>
                  <a:schemeClr val="accent2">
                    <a:lumMod val="75000"/>
                  </a:schemeClr>
                </a:solidFill>
                <a:latin typeface="Bahnschrift" panose="020B0502040204020203" pitchFamily="34" charset="0"/>
              </a:rPr>
              <a:t> tales como el </a:t>
            </a:r>
            <a:r>
              <a:rPr lang="es-MX" sz="1600" b="1" dirty="0">
                <a:solidFill>
                  <a:schemeClr val="accent2">
                    <a:lumMod val="75000"/>
                  </a:schemeClr>
                </a:solidFill>
                <a:latin typeface="Bahnschrift" panose="020B0502040204020203" pitchFamily="34" charset="0"/>
              </a:rPr>
              <a:t>confort </a:t>
            </a:r>
            <a:r>
              <a:rPr lang="es-MX" sz="1600" b="1" dirty="0" smtClean="0">
                <a:solidFill>
                  <a:schemeClr val="accent2">
                    <a:lumMod val="75000"/>
                  </a:schemeClr>
                </a:solidFill>
                <a:latin typeface="Bahnschrift" panose="020B0502040204020203" pitchFamily="34" charset="0"/>
              </a:rPr>
              <a:t>térmico  y aústico</a:t>
            </a:r>
            <a:r>
              <a:rPr lang="es-MX" sz="1600" dirty="0" smtClean="0">
                <a:solidFill>
                  <a:schemeClr val="accent2">
                    <a:lumMod val="75000"/>
                  </a:schemeClr>
                </a:solidFill>
                <a:latin typeface="Bahnschrift" panose="020B0502040204020203" pitchFamily="34" charset="0"/>
              </a:rPr>
              <a:t> sobre los MI.</a:t>
            </a:r>
          </a:p>
          <a:p>
            <a:pPr algn="just" fontAlgn="base">
              <a:lnSpc>
                <a:spcPct val="120000"/>
              </a:lnSpc>
              <a:spcAft>
                <a:spcPts val="600"/>
              </a:spcAft>
            </a:pPr>
            <a:r>
              <a:rPr lang="es-MX" sz="1600" dirty="0" smtClean="0">
                <a:solidFill>
                  <a:schemeClr val="accent2">
                    <a:lumMod val="75000"/>
                  </a:schemeClr>
                </a:solidFill>
                <a:latin typeface="Bahnschrift" panose="020B0502040204020203" pitchFamily="34" charset="0"/>
              </a:rPr>
              <a:t>Exponer que los </a:t>
            </a:r>
            <a:r>
              <a:rPr lang="es-MX" sz="1600" b="1" dirty="0">
                <a:solidFill>
                  <a:schemeClr val="accent2">
                    <a:lumMod val="75000"/>
                  </a:schemeClr>
                </a:solidFill>
                <a:latin typeface="Bahnschrift" panose="020B0502040204020203" pitchFamily="34" charset="0"/>
              </a:rPr>
              <a:t>espacios </a:t>
            </a:r>
            <a:r>
              <a:rPr lang="es-MX" sz="1600" b="1" dirty="0" smtClean="0">
                <a:solidFill>
                  <a:schemeClr val="accent2">
                    <a:lumMod val="75000"/>
                  </a:schemeClr>
                </a:solidFill>
                <a:latin typeface="Bahnschrift" panose="020B0502040204020203" pitchFamily="34" charset="0"/>
              </a:rPr>
              <a:t>de uso colectivo </a:t>
            </a:r>
            <a:r>
              <a:rPr lang="es-MX" sz="1600" b="1" dirty="0">
                <a:solidFill>
                  <a:schemeClr val="accent2">
                    <a:lumMod val="75000"/>
                  </a:schemeClr>
                </a:solidFill>
                <a:latin typeface="Bahnschrift" panose="020B0502040204020203" pitchFamily="34" charset="0"/>
              </a:rPr>
              <a:t>construidos </a:t>
            </a:r>
            <a:r>
              <a:rPr lang="es-MX" sz="1600" dirty="0">
                <a:solidFill>
                  <a:schemeClr val="accent2">
                    <a:lumMod val="75000"/>
                  </a:schemeClr>
                </a:solidFill>
                <a:latin typeface="Bahnschrift" panose="020B0502040204020203" pitchFamily="34" charset="0"/>
              </a:rPr>
              <a:t>con materiales locales promueven el uso de estos a nivel doméstico.</a:t>
            </a:r>
          </a:p>
        </p:txBody>
      </p:sp>
    </p:spTree>
    <p:extLst>
      <p:ext uri="{BB962C8B-B14F-4D97-AF65-F5344CB8AC3E}">
        <p14:creationId xmlns:p14="http://schemas.microsoft.com/office/powerpoint/2010/main" val="332981997"/>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754173"/>
            <a:ext cx="11582400" cy="1066800"/>
          </a:xfrm>
        </p:spPr>
        <p:txBody>
          <a:bodyPr>
            <a:normAutofit fontScale="90000"/>
          </a:bodyPr>
          <a:lstStyle/>
          <a:p>
            <a:r>
              <a:rPr lang="es-MX" b="1" dirty="0" smtClean="0">
                <a:latin typeface="Bahnschrift" panose="020B0502040204020203" pitchFamily="34" charset="0"/>
              </a:rPr>
              <a:t>¿Cómo? </a:t>
            </a:r>
            <a:r>
              <a:rPr lang="es-MX" sz="3600" b="1" dirty="0">
                <a:latin typeface="Bahnschrift" panose="020B0502040204020203" pitchFamily="34" charset="0"/>
              </a:rPr>
              <a:t>(Medios a partir de los cuales pensamos difundir la información) </a:t>
            </a:r>
            <a:endParaRPr lang="es-MX" sz="3600" dirty="0">
              <a:latin typeface="Bahnschrift" panose="020B0502040204020203" pitchFamily="34" charset="0"/>
            </a:endParaRPr>
          </a:p>
        </p:txBody>
      </p:sp>
      <p:sp>
        <p:nvSpPr>
          <p:cNvPr id="3" name="2 Marcador de contenido"/>
          <p:cNvSpPr>
            <a:spLocks noGrp="1"/>
          </p:cNvSpPr>
          <p:nvPr>
            <p:ph idx="1"/>
          </p:nvPr>
        </p:nvSpPr>
        <p:spPr>
          <a:xfrm>
            <a:off x="609600" y="2202287"/>
            <a:ext cx="10972800" cy="4372249"/>
          </a:xfrm>
        </p:spPr>
        <p:txBody>
          <a:bodyPr>
            <a:normAutofit/>
          </a:bodyPr>
          <a:lstStyle/>
          <a:p>
            <a:pPr algn="just" fontAlgn="base">
              <a:lnSpc>
                <a:spcPct val="120000"/>
              </a:lnSpc>
              <a:spcAft>
                <a:spcPts val="600"/>
              </a:spcAft>
            </a:pPr>
            <a:r>
              <a:rPr lang="es-MX" sz="2400" dirty="0">
                <a:solidFill>
                  <a:schemeClr val="accent2">
                    <a:lumMod val="75000"/>
                  </a:schemeClr>
                </a:solidFill>
                <a:latin typeface="Bahnschrift" panose="020B0502040204020203" pitchFamily="34" charset="0"/>
              </a:rPr>
              <a:t>Cápsulas o </a:t>
            </a:r>
            <a:r>
              <a:rPr lang="es-MX" sz="2400" dirty="0" smtClean="0">
                <a:solidFill>
                  <a:schemeClr val="accent2">
                    <a:lumMod val="75000"/>
                  </a:schemeClr>
                </a:solidFill>
                <a:latin typeface="Bahnschrift" panose="020B0502040204020203" pitchFamily="34" charset="0"/>
              </a:rPr>
              <a:t>entrevistas.</a:t>
            </a:r>
            <a:r>
              <a:rPr lang="es-MX" sz="2400" dirty="0">
                <a:solidFill>
                  <a:schemeClr val="accent2">
                    <a:lumMod val="75000"/>
                  </a:schemeClr>
                </a:solidFill>
                <a:latin typeface="Bahnschrift" panose="020B0502040204020203" pitchFamily="34" charset="0"/>
              </a:rPr>
              <a:t> </a:t>
            </a:r>
          </a:p>
          <a:p>
            <a:pPr algn="just" fontAlgn="base">
              <a:lnSpc>
                <a:spcPct val="120000"/>
              </a:lnSpc>
              <a:spcAft>
                <a:spcPts val="600"/>
              </a:spcAft>
            </a:pPr>
            <a:r>
              <a:rPr lang="es-MX" sz="2400" dirty="0">
                <a:solidFill>
                  <a:schemeClr val="accent2">
                    <a:lumMod val="75000"/>
                  </a:schemeClr>
                </a:solidFill>
                <a:latin typeface="Bahnschrift" panose="020B0502040204020203" pitchFamily="34" charset="0"/>
              </a:rPr>
              <a:t>Alojamiento en web de la información (micrositio)</a:t>
            </a:r>
            <a:r>
              <a:rPr lang="es-MX" sz="2400" dirty="0" smtClean="0">
                <a:solidFill>
                  <a:schemeClr val="accent2">
                    <a:lumMod val="75000"/>
                  </a:schemeClr>
                </a:solidFill>
                <a:latin typeface="Bahnschrift" panose="020B0502040204020203" pitchFamily="34" charset="0"/>
              </a:rPr>
              <a:t>.</a:t>
            </a:r>
          </a:p>
          <a:p>
            <a:pPr algn="just" fontAlgn="base">
              <a:lnSpc>
                <a:spcPct val="120000"/>
              </a:lnSpc>
              <a:spcAft>
                <a:spcPts val="600"/>
              </a:spcAft>
            </a:pPr>
            <a:r>
              <a:rPr lang="es-MX" sz="2400" dirty="0" smtClean="0">
                <a:solidFill>
                  <a:schemeClr val="accent2">
                    <a:lumMod val="75000"/>
                  </a:schemeClr>
                </a:solidFill>
                <a:latin typeface="Bahnschrift" panose="020B0502040204020203" pitchFamily="34" charset="0"/>
              </a:rPr>
              <a:t>Redes sociales</a:t>
            </a:r>
            <a:endParaRPr lang="es-MX" sz="2400" dirty="0">
              <a:solidFill>
                <a:schemeClr val="accent2">
                  <a:lumMod val="75000"/>
                </a:schemeClr>
              </a:solidFill>
              <a:latin typeface="Bahnschrift" panose="020B0502040204020203" pitchFamily="34" charset="0"/>
            </a:endParaRPr>
          </a:p>
          <a:p>
            <a:pPr algn="just" fontAlgn="base">
              <a:lnSpc>
                <a:spcPct val="120000"/>
              </a:lnSpc>
              <a:spcAft>
                <a:spcPts val="600"/>
              </a:spcAft>
            </a:pPr>
            <a:r>
              <a:rPr lang="es-MX" sz="2400" dirty="0">
                <a:solidFill>
                  <a:schemeClr val="accent2">
                    <a:lumMod val="75000"/>
                  </a:schemeClr>
                </a:solidFill>
                <a:latin typeface="Bahnschrift" panose="020B0502040204020203" pitchFamily="34" charset="0"/>
              </a:rPr>
              <a:t>Infografías.</a:t>
            </a:r>
          </a:p>
          <a:p>
            <a:pPr algn="just" fontAlgn="base">
              <a:lnSpc>
                <a:spcPct val="120000"/>
              </a:lnSpc>
              <a:spcAft>
                <a:spcPts val="600"/>
              </a:spcAft>
            </a:pPr>
            <a:r>
              <a:rPr lang="es-MX" sz="2400" dirty="0">
                <a:solidFill>
                  <a:schemeClr val="accent2">
                    <a:lumMod val="75000"/>
                  </a:schemeClr>
                </a:solidFill>
                <a:latin typeface="Bahnschrift" panose="020B0502040204020203" pitchFamily="34" charset="0"/>
              </a:rPr>
              <a:t>Acopio y Producción de material audiovisual. </a:t>
            </a:r>
          </a:p>
          <a:p>
            <a:pPr algn="just" fontAlgn="base">
              <a:lnSpc>
                <a:spcPct val="120000"/>
              </a:lnSpc>
              <a:spcAft>
                <a:spcPts val="600"/>
              </a:spcAft>
            </a:pPr>
            <a:r>
              <a:rPr lang="es-MX" sz="2400" dirty="0">
                <a:solidFill>
                  <a:schemeClr val="accent2">
                    <a:lumMod val="75000"/>
                  </a:schemeClr>
                </a:solidFill>
                <a:latin typeface="Bahnschrift" panose="020B0502040204020203" pitchFamily="34" charset="0"/>
              </a:rPr>
              <a:t>Stand en la COP25.</a:t>
            </a:r>
          </a:p>
        </p:txBody>
      </p:sp>
    </p:spTree>
    <p:extLst>
      <p:ext uri="{BB962C8B-B14F-4D97-AF65-F5344CB8AC3E}">
        <p14:creationId xmlns:p14="http://schemas.microsoft.com/office/powerpoint/2010/main" val="846187210"/>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3792" y="718454"/>
            <a:ext cx="9268107" cy="1066800"/>
          </a:xfrm>
        </p:spPr>
        <p:txBody>
          <a:bodyPr>
            <a:normAutofit/>
          </a:bodyPr>
          <a:lstStyle/>
          <a:p>
            <a:r>
              <a:rPr lang="es-MX" b="1" dirty="0">
                <a:latin typeface="Bahnschrift" panose="020B0502040204020203" pitchFamily="34" charset="0"/>
              </a:rPr>
              <a:t>¿</a:t>
            </a:r>
            <a:r>
              <a:rPr lang="es-MX" b="1" dirty="0" smtClean="0">
                <a:latin typeface="Bahnschrift" panose="020B0502040204020203" pitchFamily="34" charset="0"/>
              </a:rPr>
              <a:t>Cuándo? </a:t>
            </a:r>
            <a:r>
              <a:rPr lang="es-MX" sz="3200" b="1" dirty="0">
                <a:latin typeface="Bahnschrift" panose="020B0502040204020203" pitchFamily="34" charset="0"/>
              </a:rPr>
              <a:t>(Calendarización</a:t>
            </a:r>
            <a:r>
              <a:rPr lang="es-MX" sz="3200" b="1" dirty="0" smtClean="0">
                <a:latin typeface="Bahnschrift" panose="020B0502040204020203" pitchFamily="34" charset="0"/>
              </a:rPr>
              <a:t>)</a:t>
            </a:r>
            <a:endParaRPr lang="es-MX" dirty="0">
              <a:latin typeface="Bahnschrift" panose="020B0502040204020203" pitchFamily="34" charset="0"/>
            </a:endParaRPr>
          </a:p>
        </p:txBody>
      </p:sp>
      <p:sp>
        <p:nvSpPr>
          <p:cNvPr id="3" name="2 Marcador de contenido"/>
          <p:cNvSpPr>
            <a:spLocks noGrp="1"/>
          </p:cNvSpPr>
          <p:nvPr>
            <p:ph idx="1"/>
          </p:nvPr>
        </p:nvSpPr>
        <p:spPr>
          <a:xfrm>
            <a:off x="553791" y="1916832"/>
            <a:ext cx="11384923" cy="4657704"/>
          </a:xfrm>
        </p:spPr>
        <p:txBody>
          <a:bodyPr>
            <a:noAutofit/>
          </a:bodyPr>
          <a:lstStyle/>
          <a:p>
            <a:pPr marL="109728" indent="0" algn="just" fontAlgn="base">
              <a:lnSpc>
                <a:spcPct val="120000"/>
              </a:lnSpc>
              <a:spcAft>
                <a:spcPts val="600"/>
              </a:spcAft>
              <a:buNone/>
            </a:pPr>
            <a:r>
              <a:rPr lang="es-MX" sz="2400" dirty="0">
                <a:solidFill>
                  <a:schemeClr val="accent2">
                    <a:lumMod val="75000"/>
                  </a:schemeClr>
                </a:solidFill>
                <a:latin typeface="Bahnschrift" panose="020B0502040204020203" pitchFamily="34" charset="0"/>
              </a:rPr>
              <a:t>Momentos relevantes de aquí a la COP 25</a:t>
            </a:r>
          </a:p>
          <a:p>
            <a:pPr algn="just" fontAlgn="base">
              <a:lnSpc>
                <a:spcPct val="120000"/>
              </a:lnSpc>
              <a:spcAft>
                <a:spcPts val="600"/>
              </a:spcAft>
            </a:pPr>
            <a:endParaRPr lang="es-MX" sz="2000" dirty="0">
              <a:solidFill>
                <a:schemeClr val="accent2">
                  <a:lumMod val="75000"/>
                </a:schemeClr>
              </a:solidFill>
              <a:latin typeface="Bahnschrift" panose="020B0502040204020203" pitchFamily="34" charset="0"/>
            </a:endParaRPr>
          </a:p>
          <a:p>
            <a:pPr algn="just" defTabSz="941388" fontAlgn="base">
              <a:lnSpc>
                <a:spcPct val="120000"/>
              </a:lnSpc>
              <a:spcAft>
                <a:spcPts val="600"/>
              </a:spcAft>
              <a:tabLst>
                <a:tab pos="2151063" algn="l"/>
              </a:tabLst>
            </a:pPr>
            <a:r>
              <a:rPr lang="es-MX" sz="2000" dirty="0" smtClean="0">
                <a:solidFill>
                  <a:schemeClr val="accent2">
                    <a:lumMod val="75000"/>
                  </a:schemeClr>
                </a:solidFill>
                <a:latin typeface="Bahnschrift" panose="020B0502040204020203" pitchFamily="34" charset="0"/>
              </a:rPr>
              <a:t>19 .09 .</a:t>
            </a:r>
            <a:r>
              <a:rPr lang="es-MX" sz="2000" dirty="0" smtClean="0">
                <a:solidFill>
                  <a:schemeClr val="accent2">
                    <a:lumMod val="75000"/>
                  </a:schemeClr>
                </a:solidFill>
                <a:latin typeface="Bahnschrift" panose="020B0502040204020203" pitchFamily="34" charset="0"/>
              </a:rPr>
              <a:t>2019	</a:t>
            </a:r>
            <a:r>
              <a:rPr lang="es-MX" sz="2000" b="1" dirty="0" smtClean="0">
                <a:solidFill>
                  <a:schemeClr val="accent2">
                    <a:lumMod val="75000"/>
                  </a:schemeClr>
                </a:solidFill>
                <a:latin typeface="Bahnschrift" panose="020B0502040204020203" pitchFamily="34" charset="0"/>
              </a:rPr>
              <a:t>Aniversario </a:t>
            </a:r>
            <a:r>
              <a:rPr lang="es-MX" sz="2000" b="1" dirty="0">
                <a:solidFill>
                  <a:schemeClr val="accent2">
                    <a:lumMod val="75000"/>
                  </a:schemeClr>
                </a:solidFill>
                <a:latin typeface="Bahnschrift" panose="020B0502040204020203" pitchFamily="34" charset="0"/>
              </a:rPr>
              <a:t>del </a:t>
            </a:r>
            <a:r>
              <a:rPr lang="es-MX" sz="2000" b="1" dirty="0" smtClean="0">
                <a:solidFill>
                  <a:schemeClr val="accent2">
                    <a:lumMod val="75000"/>
                  </a:schemeClr>
                </a:solidFill>
                <a:latin typeface="Bahnschrift" panose="020B0502040204020203" pitchFamily="34" charset="0"/>
              </a:rPr>
              <a:t>sismo en México </a:t>
            </a:r>
            <a:endParaRPr lang="es-MX" sz="2000" b="1" dirty="0">
              <a:solidFill>
                <a:schemeClr val="accent2">
                  <a:lumMod val="75000"/>
                </a:schemeClr>
              </a:solidFill>
              <a:latin typeface="Bahnschrift" panose="020B0502040204020203" pitchFamily="34" charset="0"/>
            </a:endParaRPr>
          </a:p>
          <a:p>
            <a:pPr algn="just" fontAlgn="base">
              <a:lnSpc>
                <a:spcPct val="120000"/>
              </a:lnSpc>
              <a:spcAft>
                <a:spcPts val="600"/>
              </a:spcAft>
              <a:tabLst>
                <a:tab pos="2151063" algn="l"/>
              </a:tabLst>
            </a:pPr>
            <a:r>
              <a:rPr lang="es-MX" sz="2000" dirty="0" smtClean="0">
                <a:solidFill>
                  <a:schemeClr val="accent2">
                    <a:lumMod val="75000"/>
                  </a:schemeClr>
                </a:solidFill>
                <a:latin typeface="Bahnschrift" panose="020B0502040204020203" pitchFamily="34" charset="0"/>
              </a:rPr>
              <a:t>07.10. 2019           </a:t>
            </a:r>
            <a:r>
              <a:rPr lang="es-MX" sz="2000" dirty="0" smtClean="0">
                <a:solidFill>
                  <a:schemeClr val="accent2">
                    <a:lumMod val="75000"/>
                  </a:schemeClr>
                </a:solidFill>
                <a:latin typeface="Bahnschrift" panose="020B0502040204020203" pitchFamily="34" charset="0"/>
              </a:rPr>
              <a:t>	Primer </a:t>
            </a:r>
            <a:r>
              <a:rPr lang="es-MX" sz="2000" dirty="0">
                <a:solidFill>
                  <a:schemeClr val="accent2">
                    <a:lumMod val="75000"/>
                  </a:schemeClr>
                </a:solidFill>
                <a:latin typeface="Bahnschrift" panose="020B0502040204020203" pitchFamily="34" charset="0"/>
              </a:rPr>
              <a:t>lunes de octubre, </a:t>
            </a:r>
            <a:r>
              <a:rPr lang="es-MX" sz="2000" b="1" dirty="0">
                <a:solidFill>
                  <a:schemeClr val="accent2">
                    <a:lumMod val="75000"/>
                  </a:schemeClr>
                </a:solidFill>
                <a:latin typeface="Bahnschrift" panose="020B0502040204020203" pitchFamily="34" charset="0"/>
              </a:rPr>
              <a:t>Día Mundial del Hábitat/De los Sin Techo</a:t>
            </a:r>
          </a:p>
          <a:p>
            <a:pPr algn="just" fontAlgn="base">
              <a:lnSpc>
                <a:spcPct val="120000"/>
              </a:lnSpc>
              <a:spcAft>
                <a:spcPts val="600"/>
              </a:spcAft>
              <a:tabLst>
                <a:tab pos="2151063" algn="l"/>
              </a:tabLst>
            </a:pPr>
            <a:r>
              <a:rPr lang="es-MX" sz="2000" dirty="0" smtClean="0">
                <a:solidFill>
                  <a:schemeClr val="accent2">
                    <a:lumMod val="75000"/>
                  </a:schemeClr>
                </a:solidFill>
                <a:latin typeface="Bahnschrift" panose="020B0502040204020203" pitchFamily="34" charset="0"/>
              </a:rPr>
              <a:t>15-18 .10. 2019  </a:t>
            </a:r>
            <a:r>
              <a:rPr lang="es-MX" sz="2000" dirty="0" smtClean="0">
                <a:solidFill>
                  <a:schemeClr val="accent2">
                    <a:lumMod val="75000"/>
                  </a:schemeClr>
                </a:solidFill>
                <a:latin typeface="Bahnschrift" panose="020B0502040204020203" pitchFamily="34" charset="0"/>
              </a:rPr>
              <a:t>	</a:t>
            </a:r>
            <a:r>
              <a:rPr lang="es-MX" sz="2000" b="1" dirty="0" smtClean="0">
                <a:solidFill>
                  <a:schemeClr val="accent2">
                    <a:lumMod val="75000"/>
                  </a:schemeClr>
                </a:solidFill>
                <a:latin typeface="Bahnschrift" panose="020B0502040204020203" pitchFamily="34" charset="0"/>
              </a:rPr>
              <a:t>Seminario </a:t>
            </a:r>
            <a:r>
              <a:rPr lang="es-MX" sz="2000" b="1" dirty="0">
                <a:solidFill>
                  <a:schemeClr val="accent2">
                    <a:lumMod val="75000"/>
                  </a:schemeClr>
                </a:solidFill>
                <a:latin typeface="Bahnschrift" panose="020B0502040204020203" pitchFamily="34" charset="0"/>
              </a:rPr>
              <a:t>Iberoamericano de Arquitectura y Construcción con Tierra, </a:t>
            </a:r>
            <a:r>
              <a:rPr lang="es-MX" sz="2000" b="1" dirty="0" smtClean="0">
                <a:solidFill>
                  <a:schemeClr val="accent2">
                    <a:lumMod val="75000"/>
                  </a:schemeClr>
                </a:solidFill>
                <a:latin typeface="Bahnschrift" panose="020B0502040204020203" pitchFamily="34" charset="0"/>
              </a:rPr>
              <a:t> </a:t>
            </a:r>
            <a:r>
              <a:rPr lang="es-MX" sz="2000" b="1" dirty="0" smtClean="0">
                <a:solidFill>
                  <a:schemeClr val="accent2">
                    <a:lumMod val="75000"/>
                  </a:schemeClr>
                </a:solidFill>
                <a:latin typeface="Bahnschrift" panose="020B0502040204020203" pitchFamily="34" charset="0"/>
              </a:rPr>
              <a:t>SIACOT</a:t>
            </a:r>
            <a:endParaRPr lang="es-MX" sz="2000" b="1" dirty="0">
              <a:solidFill>
                <a:schemeClr val="accent2">
                  <a:lumMod val="75000"/>
                </a:schemeClr>
              </a:solidFill>
              <a:latin typeface="Bahnschrift" panose="020B0502040204020203" pitchFamily="34" charset="0"/>
            </a:endParaRPr>
          </a:p>
          <a:p>
            <a:pPr algn="just" fontAlgn="base">
              <a:lnSpc>
                <a:spcPct val="120000"/>
              </a:lnSpc>
              <a:spcAft>
                <a:spcPts val="600"/>
              </a:spcAft>
              <a:tabLst>
                <a:tab pos="2151063" algn="l"/>
              </a:tabLst>
            </a:pPr>
            <a:r>
              <a:rPr lang="es-MX" sz="2000" dirty="0" smtClean="0">
                <a:solidFill>
                  <a:schemeClr val="accent2">
                    <a:lumMod val="75000"/>
                  </a:schemeClr>
                </a:solidFill>
                <a:latin typeface="Bahnschrift" panose="020B0502040204020203" pitchFamily="34" charset="0"/>
              </a:rPr>
              <a:t>31 .10. 2019         </a:t>
            </a:r>
            <a:r>
              <a:rPr lang="es-MX" sz="2000" dirty="0" smtClean="0">
                <a:solidFill>
                  <a:schemeClr val="accent2">
                    <a:lumMod val="75000"/>
                  </a:schemeClr>
                </a:solidFill>
                <a:latin typeface="Bahnschrift" panose="020B0502040204020203" pitchFamily="34" charset="0"/>
              </a:rPr>
              <a:t>  	</a:t>
            </a:r>
            <a:r>
              <a:rPr lang="es-MX" sz="2000" b="1" dirty="0" smtClean="0">
                <a:solidFill>
                  <a:schemeClr val="accent2">
                    <a:lumMod val="75000"/>
                  </a:schemeClr>
                </a:solidFill>
                <a:latin typeface="Bahnschrift" panose="020B0502040204020203" pitchFamily="34" charset="0"/>
              </a:rPr>
              <a:t>Día </a:t>
            </a:r>
            <a:r>
              <a:rPr lang="es-MX" sz="2000" b="1" dirty="0">
                <a:solidFill>
                  <a:schemeClr val="accent2">
                    <a:lumMod val="75000"/>
                  </a:schemeClr>
                </a:solidFill>
                <a:latin typeface="Bahnschrift" panose="020B0502040204020203" pitchFamily="34" charset="0"/>
              </a:rPr>
              <a:t>Mundial de las Ciudades</a:t>
            </a:r>
          </a:p>
          <a:p>
            <a:pPr algn="just" fontAlgn="base">
              <a:lnSpc>
                <a:spcPct val="120000"/>
              </a:lnSpc>
              <a:spcAft>
                <a:spcPts val="600"/>
              </a:spcAft>
              <a:tabLst>
                <a:tab pos="2151063" algn="l"/>
              </a:tabLst>
            </a:pPr>
            <a:r>
              <a:rPr lang="es-MX" sz="2000" dirty="0" smtClean="0">
                <a:solidFill>
                  <a:schemeClr val="accent2">
                    <a:lumMod val="75000"/>
                  </a:schemeClr>
                </a:solidFill>
                <a:latin typeface="Bahnschrift" panose="020B0502040204020203" pitchFamily="34" charset="0"/>
              </a:rPr>
              <a:t>02-13 .12. 2019    </a:t>
            </a:r>
            <a:r>
              <a:rPr lang="es-MX" sz="2000" dirty="0" smtClean="0">
                <a:solidFill>
                  <a:schemeClr val="accent2">
                    <a:lumMod val="75000"/>
                  </a:schemeClr>
                </a:solidFill>
                <a:latin typeface="Bahnschrift" panose="020B0502040204020203" pitchFamily="34" charset="0"/>
              </a:rPr>
              <a:t>	</a:t>
            </a:r>
            <a:r>
              <a:rPr lang="es-MX" sz="2000" b="1" dirty="0" smtClean="0">
                <a:solidFill>
                  <a:schemeClr val="accent2">
                    <a:lumMod val="75000"/>
                  </a:schemeClr>
                </a:solidFill>
                <a:latin typeface="Bahnschrift" panose="020B0502040204020203" pitchFamily="34" charset="0"/>
              </a:rPr>
              <a:t>Conferencia </a:t>
            </a:r>
            <a:r>
              <a:rPr lang="es-MX" sz="2000" b="1" dirty="0">
                <a:solidFill>
                  <a:schemeClr val="accent2">
                    <a:lumMod val="75000"/>
                  </a:schemeClr>
                </a:solidFill>
                <a:latin typeface="Bahnschrift" panose="020B0502040204020203" pitchFamily="34" charset="0"/>
              </a:rPr>
              <a:t>de las Naciones Unidas sobre Cambio Climático, COP 25</a:t>
            </a:r>
          </a:p>
          <a:p>
            <a:pPr algn="just" fontAlgn="base">
              <a:lnSpc>
                <a:spcPct val="120000"/>
              </a:lnSpc>
              <a:spcAft>
                <a:spcPts val="600"/>
              </a:spcAft>
              <a:tabLst>
                <a:tab pos="2151063" algn="l"/>
              </a:tabLst>
            </a:pPr>
            <a:r>
              <a:rPr lang="es-MX" sz="2000" dirty="0" smtClean="0">
                <a:solidFill>
                  <a:schemeClr val="accent2">
                    <a:lumMod val="75000"/>
                  </a:schemeClr>
                </a:solidFill>
                <a:latin typeface="Bahnschrift" panose="020B0502040204020203" pitchFamily="34" charset="0"/>
              </a:rPr>
              <a:t>10 .12. 2019          </a:t>
            </a:r>
            <a:r>
              <a:rPr lang="es-MX" sz="2000" dirty="0" smtClean="0">
                <a:solidFill>
                  <a:schemeClr val="accent2">
                    <a:lumMod val="75000"/>
                  </a:schemeClr>
                </a:solidFill>
                <a:latin typeface="Bahnschrift" panose="020B0502040204020203" pitchFamily="34" charset="0"/>
              </a:rPr>
              <a:t>	</a:t>
            </a:r>
            <a:r>
              <a:rPr lang="es-MX" sz="2000" b="1" dirty="0" smtClean="0">
                <a:solidFill>
                  <a:schemeClr val="accent2">
                    <a:lumMod val="75000"/>
                  </a:schemeClr>
                </a:solidFill>
                <a:latin typeface="Bahnschrift" panose="020B0502040204020203" pitchFamily="34" charset="0"/>
              </a:rPr>
              <a:t>Día </a:t>
            </a:r>
            <a:r>
              <a:rPr lang="es-MX" sz="2000" b="1" dirty="0">
                <a:solidFill>
                  <a:schemeClr val="accent2">
                    <a:lumMod val="75000"/>
                  </a:schemeClr>
                </a:solidFill>
                <a:latin typeface="Bahnschrift" panose="020B0502040204020203" pitchFamily="34" charset="0"/>
              </a:rPr>
              <a:t>de los Derechos Humanos</a:t>
            </a:r>
          </a:p>
        </p:txBody>
      </p:sp>
    </p:spTree>
    <p:extLst>
      <p:ext uri="{BB962C8B-B14F-4D97-AF65-F5344CB8AC3E}">
        <p14:creationId xmlns:p14="http://schemas.microsoft.com/office/powerpoint/2010/main" val="401206037"/>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48450" y="5599771"/>
            <a:ext cx="8229600" cy="1066800"/>
          </a:xfrm>
        </p:spPr>
        <p:txBody>
          <a:bodyPr/>
          <a:lstStyle/>
          <a:p>
            <a:pPr algn="r"/>
            <a:r>
              <a:rPr lang="es-MX" b="1" dirty="0" smtClean="0"/>
              <a:t>Gracias por su atención</a:t>
            </a:r>
            <a:endParaRPr lang="es-MX" b="1" dirty="0"/>
          </a:p>
        </p:txBody>
      </p:sp>
    </p:spTree>
    <p:extLst>
      <p:ext uri="{BB962C8B-B14F-4D97-AF65-F5344CB8AC3E}">
        <p14:creationId xmlns:p14="http://schemas.microsoft.com/office/powerpoint/2010/main" val="19123474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Captura de pantalla 2019-08-24 a las 10.36.38 a.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82236" y="502496"/>
            <a:ext cx="11583429" cy="5759833"/>
          </a:xfrm>
          <a:prstGeom prst="rect">
            <a:avLst/>
          </a:prstGeom>
        </p:spPr>
      </p:pic>
    </p:spTree>
    <p:extLst>
      <p:ext uri="{BB962C8B-B14F-4D97-AF65-F5344CB8AC3E}">
        <p14:creationId xmlns:p14="http://schemas.microsoft.com/office/powerpoint/2010/main" val="23102356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G_7429.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5118" y="602280"/>
            <a:ext cx="2951717" cy="2213788"/>
          </a:xfrm>
          <a:prstGeom prst="rect">
            <a:avLst/>
          </a:prstGeom>
        </p:spPr>
      </p:pic>
      <p:pic>
        <p:nvPicPr>
          <p:cNvPr id="6" name="Imagen 5" descr="IMG_7436.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33794" y="598238"/>
            <a:ext cx="3798424" cy="2224337"/>
          </a:xfrm>
          <a:prstGeom prst="rect">
            <a:avLst/>
          </a:prstGeom>
        </p:spPr>
      </p:pic>
      <p:pic>
        <p:nvPicPr>
          <p:cNvPr id="7" name="Imagen 6" descr="IMG_7438.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26206" y="533855"/>
            <a:ext cx="3045795" cy="2284346"/>
          </a:xfrm>
          <a:prstGeom prst="rect">
            <a:avLst/>
          </a:prstGeom>
        </p:spPr>
      </p:pic>
      <p:pic>
        <p:nvPicPr>
          <p:cNvPr id="8" name="Imagen 7" descr="IMG_2773.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1674" y="3003794"/>
            <a:ext cx="4092419" cy="3069314"/>
          </a:xfrm>
          <a:prstGeom prst="rect">
            <a:avLst/>
          </a:prstGeom>
        </p:spPr>
      </p:pic>
      <p:pic>
        <p:nvPicPr>
          <p:cNvPr id="9" name="Imagen 8" descr="IMG_5263 proy sedatu b.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37582" y="3026606"/>
            <a:ext cx="4035389" cy="3028894"/>
          </a:xfrm>
          <a:prstGeom prst="rect">
            <a:avLst/>
          </a:prstGeom>
        </p:spPr>
      </p:pic>
      <p:pic>
        <p:nvPicPr>
          <p:cNvPr id="10" name="Imagen 9" descr="IMG_8360.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560786" y="3433409"/>
            <a:ext cx="3531393" cy="2648545"/>
          </a:xfrm>
          <a:prstGeom prst="rect">
            <a:avLst/>
          </a:prstGeom>
        </p:spPr>
      </p:pic>
      <p:sp>
        <p:nvSpPr>
          <p:cNvPr id="2" name="CuadroTexto 1"/>
          <p:cNvSpPr txBox="1"/>
          <p:nvPr/>
        </p:nvSpPr>
        <p:spPr>
          <a:xfrm>
            <a:off x="1317100" y="2539782"/>
            <a:ext cx="2039854" cy="261610"/>
          </a:xfrm>
          <a:prstGeom prst="rect">
            <a:avLst/>
          </a:prstGeom>
          <a:noFill/>
        </p:spPr>
        <p:txBody>
          <a:bodyPr wrap="none" rtlCol="0">
            <a:spAutoFit/>
          </a:bodyPr>
          <a:lstStyle/>
          <a:p>
            <a:r>
              <a:rPr lang="es-ES" sz="1100" dirty="0" smtClean="0">
                <a:solidFill>
                  <a:srgbClr val="161616"/>
                </a:solidFill>
                <a:latin typeface="Helvetica"/>
                <a:cs typeface="Helvetica"/>
              </a:rPr>
              <a:t>FOTO: ISADORA HASTINGS </a:t>
            </a:r>
            <a:endParaRPr lang="es-ES" sz="1100" dirty="0">
              <a:solidFill>
                <a:srgbClr val="161616"/>
              </a:solidFill>
              <a:latin typeface="Helvetica"/>
              <a:cs typeface="Helvetica"/>
            </a:endParaRPr>
          </a:p>
        </p:txBody>
      </p:sp>
      <p:sp>
        <p:nvSpPr>
          <p:cNvPr id="12" name="CuadroTexto 11"/>
          <p:cNvSpPr txBox="1"/>
          <p:nvPr/>
        </p:nvSpPr>
        <p:spPr>
          <a:xfrm>
            <a:off x="5408564" y="2574142"/>
            <a:ext cx="2039854" cy="261610"/>
          </a:xfrm>
          <a:prstGeom prst="rect">
            <a:avLst/>
          </a:prstGeom>
          <a:noFill/>
        </p:spPr>
        <p:txBody>
          <a:bodyPr wrap="none" rtlCol="0">
            <a:spAutoFit/>
          </a:bodyPr>
          <a:lstStyle/>
          <a:p>
            <a:r>
              <a:rPr lang="es-ES" sz="1100" dirty="0" smtClean="0">
                <a:solidFill>
                  <a:srgbClr val="161616"/>
                </a:solidFill>
                <a:latin typeface="Helvetica"/>
                <a:cs typeface="Helvetica"/>
              </a:rPr>
              <a:t>FOTO: ISADORA HASTINGS </a:t>
            </a:r>
            <a:endParaRPr lang="es-ES" sz="1100" dirty="0">
              <a:solidFill>
                <a:srgbClr val="161616"/>
              </a:solidFill>
              <a:latin typeface="Helvetica"/>
              <a:cs typeface="Helvetica"/>
            </a:endParaRPr>
          </a:p>
        </p:txBody>
      </p:sp>
      <p:sp>
        <p:nvSpPr>
          <p:cNvPr id="14" name="CuadroTexto 13"/>
          <p:cNvSpPr txBox="1"/>
          <p:nvPr/>
        </p:nvSpPr>
        <p:spPr>
          <a:xfrm>
            <a:off x="8700360" y="2514436"/>
            <a:ext cx="2039854" cy="261610"/>
          </a:xfrm>
          <a:prstGeom prst="rect">
            <a:avLst/>
          </a:prstGeom>
          <a:noFill/>
        </p:spPr>
        <p:txBody>
          <a:bodyPr wrap="none" rtlCol="0">
            <a:spAutoFit/>
          </a:bodyPr>
          <a:lstStyle/>
          <a:p>
            <a:r>
              <a:rPr lang="es-ES" sz="1100" dirty="0" smtClean="0">
                <a:solidFill>
                  <a:srgbClr val="161616"/>
                </a:solidFill>
                <a:latin typeface="Helvetica"/>
                <a:cs typeface="Helvetica"/>
              </a:rPr>
              <a:t>FOTO: ISADORA HASTINGS </a:t>
            </a:r>
            <a:endParaRPr lang="es-ES" sz="1100" dirty="0">
              <a:solidFill>
                <a:srgbClr val="161616"/>
              </a:solidFill>
              <a:latin typeface="Helvetica"/>
              <a:cs typeface="Helvetica"/>
            </a:endParaRPr>
          </a:p>
        </p:txBody>
      </p:sp>
      <p:sp>
        <p:nvSpPr>
          <p:cNvPr id="15" name="CuadroTexto 14"/>
          <p:cNvSpPr txBox="1"/>
          <p:nvPr/>
        </p:nvSpPr>
        <p:spPr>
          <a:xfrm>
            <a:off x="6453756" y="5806289"/>
            <a:ext cx="2039854" cy="261610"/>
          </a:xfrm>
          <a:prstGeom prst="rect">
            <a:avLst/>
          </a:prstGeom>
          <a:noFill/>
        </p:spPr>
        <p:txBody>
          <a:bodyPr wrap="none" rtlCol="0">
            <a:spAutoFit/>
          </a:bodyPr>
          <a:lstStyle/>
          <a:p>
            <a:r>
              <a:rPr lang="es-ES" sz="1100" dirty="0" smtClean="0">
                <a:solidFill>
                  <a:srgbClr val="161616"/>
                </a:solidFill>
                <a:latin typeface="Helvetica"/>
                <a:cs typeface="Helvetica"/>
              </a:rPr>
              <a:t>FOTO: ISADORA HASTINGS </a:t>
            </a:r>
            <a:endParaRPr lang="es-ES" sz="1100" dirty="0">
              <a:solidFill>
                <a:srgbClr val="161616"/>
              </a:solidFill>
              <a:latin typeface="Helvetica"/>
              <a:cs typeface="Helvetica"/>
            </a:endParaRPr>
          </a:p>
        </p:txBody>
      </p:sp>
      <p:sp>
        <p:nvSpPr>
          <p:cNvPr id="16" name="CuadroTexto 15"/>
          <p:cNvSpPr txBox="1"/>
          <p:nvPr/>
        </p:nvSpPr>
        <p:spPr>
          <a:xfrm>
            <a:off x="2196220" y="5723525"/>
            <a:ext cx="2039854" cy="261610"/>
          </a:xfrm>
          <a:prstGeom prst="rect">
            <a:avLst/>
          </a:prstGeom>
          <a:noFill/>
        </p:spPr>
        <p:txBody>
          <a:bodyPr wrap="none" rtlCol="0">
            <a:spAutoFit/>
          </a:bodyPr>
          <a:lstStyle/>
          <a:p>
            <a:r>
              <a:rPr lang="es-ES" sz="1100" dirty="0" smtClean="0">
                <a:solidFill>
                  <a:srgbClr val="161616"/>
                </a:solidFill>
                <a:latin typeface="Helvetica"/>
                <a:cs typeface="Helvetica"/>
              </a:rPr>
              <a:t>FOTO: ISADORA HASTINGS </a:t>
            </a:r>
            <a:endParaRPr lang="es-ES" sz="1100" dirty="0">
              <a:solidFill>
                <a:srgbClr val="161616"/>
              </a:solidFill>
              <a:latin typeface="Helvetica"/>
              <a:cs typeface="Helvetica"/>
            </a:endParaRPr>
          </a:p>
        </p:txBody>
      </p:sp>
    </p:spTree>
    <p:extLst>
      <p:ext uri="{BB962C8B-B14F-4D97-AF65-F5344CB8AC3E}">
        <p14:creationId xmlns:p14="http://schemas.microsoft.com/office/powerpoint/2010/main" val="2820803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1020696 B cI.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45226" y="720641"/>
            <a:ext cx="9520853" cy="5359421"/>
          </a:xfrm>
          <a:prstGeom prst="rect">
            <a:avLst/>
          </a:prstGeom>
        </p:spPr>
      </p:pic>
    </p:spTree>
    <p:extLst>
      <p:ext uri="{BB962C8B-B14F-4D97-AF65-F5344CB8AC3E}">
        <p14:creationId xmlns:p14="http://schemas.microsoft.com/office/powerpoint/2010/main" val="3529229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2" descr="Mónica y Ramiro 3.jpg">
            <a:extLst>
              <a:ext uri="{FF2B5EF4-FFF2-40B4-BE49-F238E27FC236}">
                <a16:creationId xmlns="" xmlns:a16="http://schemas.microsoft.com/office/drawing/2014/main" id="{7EDFBC71-EAEF-4B12-9667-6322E7681A1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908534" y="3433990"/>
            <a:ext cx="3663136" cy="2915466"/>
          </a:xfrm>
          <a:prstGeom prst="rect">
            <a:avLst/>
          </a:prstGeom>
        </p:spPr>
      </p:pic>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30110" y="528218"/>
            <a:ext cx="3547480" cy="2660610"/>
          </a:xfrm>
          <a:prstGeom prst="rect">
            <a:avLst/>
          </a:prstGeom>
        </p:spPr>
      </p:pic>
      <p:pic>
        <p:nvPicPr>
          <p:cNvPr id="6" name="Imagen 5" descr="Recorte de pantalla"/>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491431" y="559055"/>
            <a:ext cx="4204710" cy="2674464"/>
          </a:xfrm>
          <a:prstGeom prst="rect">
            <a:avLst/>
          </a:prstGeom>
        </p:spPr>
      </p:pic>
      <p:pic>
        <p:nvPicPr>
          <p:cNvPr id="7" name="Picture 6" descr="https://lh6.googleusercontent.com/fxhhCjtlVK-EpFm99ROWfF5YxH4MAeqOc0MrukVwjJLX2njSp8rxskQ7t5EFeAE7lLY7niUsrVV_THbUlqSElaB8lrywc-Yqc4QzaPYXdz96knK4Bvkjv7cRtx-_RrX0o3gZeRRN1Vo">
            <a:extLst>
              <a:ext uri="{FF2B5EF4-FFF2-40B4-BE49-F238E27FC236}">
                <a16:creationId xmlns:a16="http://schemas.microsoft.com/office/drawing/2014/main" xmlns="" id="{51FB1818-EBE1-2441-BB8B-F2B3BA51FEC5}"/>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r="-112"/>
          <a:stretch/>
        </p:blipFill>
        <p:spPr bwMode="auto">
          <a:xfrm>
            <a:off x="375703" y="3479392"/>
            <a:ext cx="2999366" cy="2932214"/>
          </a:xfrm>
          <a:prstGeom prst="rect">
            <a:avLst/>
          </a:prstGeom>
          <a:noFill/>
          <a:effectLst/>
          <a:extLst>
            <a:ext uri="{909E8E84-426E-40dd-AFC4-6F175D3DCCD1}">
              <a14:hiddenFill xmlns:a14="http://schemas.microsoft.com/office/drawing/2010/main" xmlns="">
                <a:solidFill>
                  <a:srgbClr val="FFFFFF"/>
                </a:solidFill>
              </a14:hiddenFill>
            </a:ext>
          </a:extLst>
        </p:spPr>
      </p:pic>
      <p:pic>
        <p:nvPicPr>
          <p:cNvPr id="12" name="Imagen 11" descr="Captura de pantalla 2019-07-29 a las 8.35.28 a.m..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92668" y="3396333"/>
            <a:ext cx="4221778" cy="3035169"/>
          </a:xfrm>
          <a:prstGeom prst="rect">
            <a:avLst/>
          </a:prstGeom>
        </p:spPr>
      </p:pic>
      <p:pic>
        <p:nvPicPr>
          <p:cNvPr id="13" name="Imagen 12" descr="Imagen que contiene interior, pared, suelo, techo&#10;&#10;Descripción generada automáticamente">
            <a:extLst>
              <a:ext uri="{FF2B5EF4-FFF2-40B4-BE49-F238E27FC236}">
                <a16:creationId xmlns:a16="http://schemas.microsoft.com/office/drawing/2014/main" xmlns="" id="{FE9B9C86-F28F-4315-8317-DF33A18D386A}"/>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colorTemperature colorTemp="7200"/>
                    </a14:imgEffect>
                  </a14:imgLayer>
                </a14:imgProps>
              </a:ext>
              <a:ext uri="{28A0092B-C50C-407E-A947-70E740481C1C}">
                <a14:useLocalDpi xmlns:a14="http://schemas.microsoft.com/office/drawing/2010/main"/>
              </a:ext>
            </a:extLst>
          </a:blip>
          <a:srcRect/>
          <a:stretch/>
        </p:blipFill>
        <p:spPr>
          <a:xfrm>
            <a:off x="599233" y="482087"/>
            <a:ext cx="2435246" cy="2801405"/>
          </a:xfrm>
          <a:prstGeom prst="rect">
            <a:avLst/>
          </a:prstGeom>
          <a:noFill/>
          <a:ln>
            <a:noFill/>
          </a:ln>
        </p:spPr>
      </p:pic>
      <p:pic>
        <p:nvPicPr>
          <p:cNvPr id="8" name="Imagen 7"/>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0220218" y="6200458"/>
            <a:ext cx="1480811" cy="397291"/>
          </a:xfrm>
          <a:prstGeom prst="rect">
            <a:avLst/>
          </a:prstGeom>
        </p:spPr>
      </p:pic>
    </p:spTree>
    <p:extLst>
      <p:ext uri="{BB962C8B-B14F-4D97-AF65-F5344CB8AC3E}">
        <p14:creationId xmlns:p14="http://schemas.microsoft.com/office/powerpoint/2010/main" val="2358760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55792" y="776045"/>
            <a:ext cx="2675209" cy="2006407"/>
          </a:xfrm>
          <a:prstGeom prst="rect">
            <a:avLst/>
          </a:prstGeom>
        </p:spPr>
      </p:pic>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160" y="2938336"/>
            <a:ext cx="4176417" cy="3132311"/>
          </a:xfrm>
          <a:prstGeom prst="rect">
            <a:avLst/>
          </a:prstGeom>
        </p:spPr>
      </p:pic>
      <p:pic>
        <p:nvPicPr>
          <p:cNvPr id="6" name="Imagen 5" descr="Recorte de pantalla"/>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121682" y="784659"/>
            <a:ext cx="3088751" cy="2002046"/>
          </a:xfrm>
          <a:prstGeom prst="rect">
            <a:avLst/>
          </a:prstGeom>
        </p:spPr>
      </p:pic>
      <p:pic>
        <p:nvPicPr>
          <p:cNvPr id="7" name="Imagen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82554" y="2928907"/>
            <a:ext cx="4689887" cy="3126591"/>
          </a:xfrm>
          <a:prstGeom prst="rect">
            <a:avLst/>
          </a:prstGeom>
        </p:spPr>
      </p:pic>
      <p:pic>
        <p:nvPicPr>
          <p:cNvPr id="9" name="Imagen 8" descr="144bdf59-d67c-44f2-9e29-56d959a00742.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60907" y="776381"/>
            <a:ext cx="2939955" cy="1963798"/>
          </a:xfrm>
          <a:prstGeom prst="rect">
            <a:avLst/>
          </a:prstGeom>
        </p:spPr>
      </p:pic>
      <p:pic>
        <p:nvPicPr>
          <p:cNvPr id="10" name="Imagen 9" descr="968fcd3e-fd4a-488f-b97c-64957f49a293.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160905" y="2826112"/>
            <a:ext cx="2925255" cy="4018489"/>
          </a:xfrm>
          <a:prstGeom prst="rect">
            <a:avLst/>
          </a:prstGeom>
        </p:spPr>
      </p:pic>
      <p:pic>
        <p:nvPicPr>
          <p:cNvPr id="11" name="Imagen 10" descr="db8e96c3-4f66-41f9-867d-8c3b93ef62ac.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976208" y="780791"/>
            <a:ext cx="3129587" cy="1982397"/>
          </a:xfrm>
          <a:prstGeom prst="rect">
            <a:avLst/>
          </a:prstGeom>
        </p:spPr>
      </p:pic>
      <p:pic>
        <p:nvPicPr>
          <p:cNvPr id="12" name="Imagen 11"/>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0455413" y="6319472"/>
            <a:ext cx="1563129" cy="419376"/>
          </a:xfrm>
          <a:prstGeom prst="rect">
            <a:avLst/>
          </a:prstGeom>
        </p:spPr>
      </p:pic>
    </p:spTree>
    <p:extLst>
      <p:ext uri="{BB962C8B-B14F-4D97-AF65-F5344CB8AC3E}">
        <p14:creationId xmlns:p14="http://schemas.microsoft.com/office/powerpoint/2010/main" val="401246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9921" y="486748"/>
            <a:ext cx="5976664" cy="369332"/>
          </a:xfrm>
          <a:prstGeom prst="rect">
            <a:avLst/>
          </a:prstGeom>
          <a:noFill/>
        </p:spPr>
        <p:txBody>
          <a:bodyPr wrap="square" rtlCol="0">
            <a:spAutoFit/>
          </a:bodyPr>
          <a:lstStyle/>
          <a:p>
            <a:r>
              <a:rPr lang="es-MX" dirty="0">
                <a:solidFill>
                  <a:srgbClr val="006600"/>
                </a:solidFill>
                <a:latin typeface="Bahnschrift" panose="020B0502040204020203" pitchFamily="34" charset="0"/>
              </a:rPr>
              <a:t>GRUPO DE </a:t>
            </a:r>
            <a:r>
              <a:rPr lang="es-MX" dirty="0" smtClean="0">
                <a:solidFill>
                  <a:srgbClr val="006600"/>
                </a:solidFill>
                <a:latin typeface="Bahnschrift" panose="020B0502040204020203" pitchFamily="34" charset="0"/>
              </a:rPr>
              <a:t>TRABAJO</a:t>
            </a:r>
            <a:endParaRPr lang="es-MX" dirty="0">
              <a:solidFill>
                <a:srgbClr val="006600"/>
              </a:solidFill>
            </a:endParaRPr>
          </a:p>
        </p:txBody>
      </p:sp>
      <p:pic>
        <p:nvPicPr>
          <p:cNvPr id="5" name="Imagen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78478" y="1567586"/>
            <a:ext cx="3240361" cy="1296144"/>
          </a:xfrm>
          <a:prstGeom prst="rect">
            <a:avLst/>
          </a:prstGeom>
        </p:spPr>
      </p:pic>
      <p:pic>
        <p:nvPicPr>
          <p:cNvPr id="6" name="Imagen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950985" y="1819614"/>
            <a:ext cx="2952329" cy="792088"/>
          </a:xfrm>
          <a:prstGeom prst="rect">
            <a:avLst/>
          </a:prstGeom>
        </p:spPr>
      </p:pic>
      <p:pic>
        <p:nvPicPr>
          <p:cNvPr id="7" name="Imagen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625995" y="4666523"/>
            <a:ext cx="2160241" cy="936104"/>
          </a:xfrm>
          <a:prstGeom prst="rect">
            <a:avLst/>
          </a:prstGeom>
        </p:spPr>
      </p:pic>
      <p:pic>
        <p:nvPicPr>
          <p:cNvPr id="8" name="Imagen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095000" y="3065942"/>
            <a:ext cx="2664297" cy="1080120"/>
          </a:xfrm>
          <a:prstGeom prst="rect">
            <a:avLst/>
          </a:prstGeom>
        </p:spPr>
      </p:pic>
      <p:pic>
        <p:nvPicPr>
          <p:cNvPr id="9" name="Imagen 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350484" y="4610738"/>
            <a:ext cx="1224135" cy="1112849"/>
          </a:xfrm>
          <a:prstGeom prst="rect">
            <a:avLst/>
          </a:prstGeom>
        </p:spPr>
      </p:pic>
      <p:pic>
        <p:nvPicPr>
          <p:cNvPr id="12" name="5 Imagen"/>
          <p:cNvPicPr>
            <a:picLocks noChangeAspect="1"/>
          </p:cNvPicPr>
          <p:nvPr/>
        </p:nvPicPr>
        <p:blipFill rotWithShape="1">
          <a:blip r:embed="rId7" cstate="email">
            <a:extLst>
              <a:ext uri="{28A0092B-C50C-407E-A947-70E740481C1C}">
                <a14:useLocalDpi xmlns:a14="http://schemas.microsoft.com/office/drawing/2010/main"/>
              </a:ext>
            </a:extLst>
          </a:blip>
          <a:srcRect l="5035" t="12175" r="2064" b="14699"/>
          <a:stretch/>
        </p:blipFill>
        <p:spPr>
          <a:xfrm>
            <a:off x="7180137" y="4629284"/>
            <a:ext cx="2494029" cy="921707"/>
          </a:xfrm>
          <a:prstGeom prst="rect">
            <a:avLst/>
          </a:prstGeom>
        </p:spPr>
      </p:pic>
      <p:pic>
        <p:nvPicPr>
          <p:cNvPr id="2" name="Imagen 1" descr="0e4a424b-a362-4bd0-a69a-817e7c12da98.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080658" y="3092421"/>
            <a:ext cx="1789166" cy="1207820"/>
          </a:xfrm>
          <a:prstGeom prst="rect">
            <a:avLst/>
          </a:prstGeom>
        </p:spPr>
      </p:pic>
      <p:pic>
        <p:nvPicPr>
          <p:cNvPr id="3" name="Imagen 2" descr="7ce8c05d-ce1a-4176-ace0-5d6f2c9fa8df.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810599" y="3174728"/>
            <a:ext cx="1109718" cy="1109718"/>
          </a:xfrm>
          <a:prstGeom prst="rect">
            <a:avLst/>
          </a:prstGeom>
        </p:spPr>
      </p:pic>
    </p:spTree>
    <p:extLst>
      <p:ext uri="{BB962C8B-B14F-4D97-AF65-F5344CB8AC3E}">
        <p14:creationId xmlns:p14="http://schemas.microsoft.com/office/powerpoint/2010/main" val="401627480"/>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2276" y="627840"/>
            <a:ext cx="11080124" cy="1066800"/>
          </a:xfrm>
        </p:spPr>
        <p:txBody>
          <a:bodyPr>
            <a:normAutofit/>
          </a:bodyPr>
          <a:lstStyle/>
          <a:p>
            <a:r>
              <a:rPr lang="es-MX" sz="3600" b="1" dirty="0" smtClean="0"/>
              <a:t>¿Por qué una campaña de materiales locales?</a:t>
            </a:r>
            <a:endParaRPr lang="es-MX" sz="3600" b="1" dirty="0"/>
          </a:p>
        </p:txBody>
      </p:sp>
      <p:sp>
        <p:nvSpPr>
          <p:cNvPr id="3" name="Marcador de contenido 2"/>
          <p:cNvSpPr>
            <a:spLocks noGrp="1"/>
          </p:cNvSpPr>
          <p:nvPr>
            <p:ph idx="1"/>
          </p:nvPr>
        </p:nvSpPr>
        <p:spPr>
          <a:xfrm>
            <a:off x="502276" y="1900702"/>
            <a:ext cx="11183154" cy="4604068"/>
          </a:xfrm>
        </p:spPr>
        <p:txBody>
          <a:bodyPr>
            <a:normAutofit/>
          </a:bodyPr>
          <a:lstStyle/>
          <a:p>
            <a:pPr marL="109728" indent="0" algn="just">
              <a:buNone/>
            </a:pPr>
            <a:r>
              <a:rPr lang="es-MX" dirty="0" smtClean="0">
                <a:solidFill>
                  <a:schemeClr val="accent2">
                    <a:lumMod val="75000"/>
                  </a:schemeClr>
                </a:solidFill>
                <a:latin typeface="Bahnschrift" panose="020B0502040204020203" pitchFamily="34" charset="0"/>
              </a:rPr>
              <a:t>En el Tercer Encuentro Regional Del Grupo De Trabajo De Producción Y Gestión Social Del Hábitat, llevado a cabo en el 2017, surgió por parte de un sector de las organizaciones asistentes la propuesta de realizar una campaña que impulse el uso de materiales locales versus materiales industrializados, así como la promoción de construcciones tradicionales. </a:t>
            </a:r>
            <a:r>
              <a:rPr lang="es-MX" dirty="0">
                <a:solidFill>
                  <a:schemeClr val="accent2">
                    <a:lumMod val="75000"/>
                  </a:schemeClr>
                </a:solidFill>
                <a:latin typeface="Bahnschrift" panose="020B0502040204020203" pitchFamily="34" charset="0"/>
              </a:rPr>
              <a:t>E</a:t>
            </a:r>
            <a:r>
              <a:rPr lang="es-MX" dirty="0" smtClean="0">
                <a:solidFill>
                  <a:schemeClr val="accent2">
                    <a:lumMod val="75000"/>
                  </a:schemeClr>
                </a:solidFill>
                <a:latin typeface="Bahnschrift" panose="020B0502040204020203" pitchFamily="34" charset="0"/>
              </a:rPr>
              <a:t>n respuesta a este planteamiento la oficina de HIC-AL ha acompañado el trabajo preparatorio para dicha campaña, a continuación presentamos los avances.</a:t>
            </a:r>
          </a:p>
        </p:txBody>
      </p:sp>
    </p:spTree>
    <p:extLst>
      <p:ext uri="{BB962C8B-B14F-4D97-AF65-F5344CB8AC3E}">
        <p14:creationId xmlns:p14="http://schemas.microsoft.com/office/powerpoint/2010/main" val="2910953885"/>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9245" y="846106"/>
            <a:ext cx="11037195" cy="5161760"/>
          </a:xfrm>
        </p:spPr>
        <p:txBody>
          <a:bodyPr>
            <a:normAutofit/>
          </a:bodyPr>
          <a:lstStyle/>
          <a:p>
            <a:pPr marL="109728" indent="0">
              <a:buNone/>
            </a:pPr>
            <a:r>
              <a:rPr lang="es-MX" sz="3600" b="1" dirty="0">
                <a:latin typeface="Bahnschrift" panose="020B0502040204020203" pitchFamily="34" charset="0"/>
              </a:rPr>
              <a:t>Objetivo general: </a:t>
            </a:r>
            <a:endParaRPr lang="es-MX" sz="3600" dirty="0">
              <a:latin typeface="Bahnschrift" panose="020B0502040204020203" pitchFamily="34" charset="0"/>
            </a:endParaRPr>
          </a:p>
          <a:p>
            <a:pPr marL="109728" indent="0" algn="just">
              <a:buNone/>
            </a:pPr>
            <a:r>
              <a:rPr lang="es-MX" dirty="0">
                <a:latin typeface="Bahnschrift" panose="020B0502040204020203" pitchFamily="34" charset="0"/>
              </a:rPr>
              <a:t/>
            </a:r>
            <a:br>
              <a:rPr lang="es-MX" dirty="0">
                <a:latin typeface="Bahnschrift" panose="020B0502040204020203" pitchFamily="34" charset="0"/>
              </a:rPr>
            </a:br>
            <a:r>
              <a:rPr lang="es-MX" dirty="0">
                <a:solidFill>
                  <a:schemeClr val="accent2">
                    <a:lumMod val="75000"/>
                  </a:schemeClr>
                </a:solidFill>
                <a:latin typeface="Bahnschrift" panose="020B0502040204020203" pitchFamily="34" charset="0"/>
              </a:rPr>
              <a:t>Visibilizar y concientizar a través de una campaña regional que los procesos de </a:t>
            </a:r>
            <a:r>
              <a:rPr lang="es-MX" dirty="0" smtClean="0">
                <a:solidFill>
                  <a:schemeClr val="accent2">
                    <a:lumMod val="75000"/>
                  </a:schemeClr>
                </a:solidFill>
                <a:latin typeface="Bahnschrift" panose="020B0502040204020203" pitchFamily="34" charset="0"/>
              </a:rPr>
              <a:t>Producción y Gestión Social del Hábitat </a:t>
            </a:r>
            <a:r>
              <a:rPr lang="es-MX" dirty="0">
                <a:solidFill>
                  <a:schemeClr val="accent2">
                    <a:lumMod val="75000"/>
                  </a:schemeClr>
                </a:solidFill>
                <a:latin typeface="Bahnschrift" panose="020B0502040204020203" pitchFamily="34" charset="0"/>
              </a:rPr>
              <a:t>que </a:t>
            </a:r>
            <a:r>
              <a:rPr lang="es-MX" dirty="0" smtClean="0">
                <a:solidFill>
                  <a:schemeClr val="accent2">
                    <a:lumMod val="75000"/>
                  </a:schemeClr>
                </a:solidFill>
                <a:latin typeface="Bahnschrift" panose="020B0502040204020203" pitchFamily="34" charset="0"/>
              </a:rPr>
              <a:t>promueven el uso de </a:t>
            </a:r>
            <a:r>
              <a:rPr lang="es-MX" dirty="0">
                <a:solidFill>
                  <a:schemeClr val="accent2">
                    <a:lumMod val="75000"/>
                  </a:schemeClr>
                </a:solidFill>
                <a:latin typeface="Bahnschrift" panose="020B0502040204020203" pitchFamily="34" charset="0"/>
              </a:rPr>
              <a:t>materiales locales (ML) contribuyen a recuperar y preservar la cultura, fortalecer la economía local y reducir los impactos ambientales en relación con los materiales industrializados (MI).</a:t>
            </a:r>
          </a:p>
        </p:txBody>
      </p:sp>
    </p:spTree>
    <p:extLst>
      <p:ext uri="{BB962C8B-B14F-4D97-AF65-F5344CB8AC3E}">
        <p14:creationId xmlns:p14="http://schemas.microsoft.com/office/powerpoint/2010/main" val="3540402576"/>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Personalizado 1">
      <a:dk1>
        <a:srgbClr val="006600"/>
      </a:dk1>
      <a:lt1>
        <a:sysClr val="window" lastClr="FFFFFF"/>
      </a:lt1>
      <a:dk2>
        <a:srgbClr val="008000"/>
      </a:dk2>
      <a:lt2>
        <a:srgbClr val="DEDEDE"/>
      </a:lt2>
      <a:accent1>
        <a:srgbClr val="FF6600"/>
      </a:accent1>
      <a:accent2>
        <a:srgbClr val="92D050"/>
      </a:accent2>
      <a:accent3>
        <a:srgbClr val="FFC000"/>
      </a:accent3>
      <a:accent4>
        <a:srgbClr val="C4652D"/>
      </a:accent4>
      <a:accent5>
        <a:srgbClr val="8B5D3D"/>
      </a:accent5>
      <a:accent6>
        <a:srgbClr val="5C92B5"/>
      </a:accent6>
      <a:hlink>
        <a:srgbClr val="67AFBD"/>
      </a:hlink>
      <a:folHlink>
        <a:srgbClr val="C2A874"/>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69316</TotalTime>
  <Words>428</Words>
  <Application>Microsoft Office PowerPoint</Application>
  <PresentationFormat>Panorámica</PresentationFormat>
  <Paragraphs>64</Paragraphs>
  <Slides>18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18</vt:i4>
      </vt:variant>
    </vt:vector>
  </HeadingPairs>
  <TitlesOfParts>
    <vt:vector size="25" baseType="lpstr">
      <vt:lpstr>Bahnschrift</vt:lpstr>
      <vt:lpstr>Calibri</vt:lpstr>
      <vt:lpstr>Georgia</vt:lpstr>
      <vt:lpstr>Helvetica</vt:lpstr>
      <vt:lpstr>Trebuchet MS</vt:lpstr>
      <vt:lpstr>Wingdings 2</vt:lpstr>
      <vt:lpstr>Urbano</vt:lpstr>
      <vt:lpstr>CAMPAÑA REGIONAL DE “MATERIALES LOCALES”</vt:lpstr>
      <vt:lpstr>Presentación de PowerPoint</vt:lpstr>
      <vt:lpstr>Presentación de PowerPoint</vt:lpstr>
      <vt:lpstr>Presentación de PowerPoint</vt:lpstr>
      <vt:lpstr>Presentación de PowerPoint</vt:lpstr>
      <vt:lpstr>Presentación de PowerPoint</vt:lpstr>
      <vt:lpstr>Presentación de PowerPoint</vt:lpstr>
      <vt:lpstr>¿Por qué una campaña de materiales locales?</vt:lpstr>
      <vt:lpstr>Presentación de PowerPoint</vt:lpstr>
      <vt:lpstr>Presentación de PowerPoint</vt:lpstr>
      <vt:lpstr>¿A quién va dirigida? (Público objetivo) En construcción</vt:lpstr>
      <vt:lpstr>Dimensiones de trabajo</vt:lpstr>
      <vt:lpstr>Retos de la dimensión socio-cultural</vt:lpstr>
      <vt:lpstr>Retos de la dimensión económica</vt:lpstr>
      <vt:lpstr>Retos de la dimensión físico-ambiental</vt:lpstr>
      <vt:lpstr>¿Cómo? (Medios a partir de los cuales pensamos difundir la información) </vt:lpstr>
      <vt:lpstr>¿Cuándo? (Calendarización)</vt:lpstr>
      <vt:lpstr>Gracias por su atención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csuaste</dc:creator>
  <cp:lastModifiedBy>Hic-al</cp:lastModifiedBy>
  <cp:revision>743</cp:revision>
  <dcterms:created xsi:type="dcterms:W3CDTF">2016-03-22T05:28:10Z</dcterms:created>
  <dcterms:modified xsi:type="dcterms:W3CDTF">2019-08-26T19:18:47Z</dcterms:modified>
</cp:coreProperties>
</file>